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59" r:id="rId4"/>
    <p:sldId id="308" r:id="rId5"/>
    <p:sldId id="299" r:id="rId6"/>
    <p:sldId id="352" r:id="rId7"/>
    <p:sldId id="353" r:id="rId8"/>
    <p:sldId id="300" r:id="rId9"/>
    <p:sldId id="310" r:id="rId10"/>
    <p:sldId id="354" r:id="rId11"/>
    <p:sldId id="312" r:id="rId12"/>
    <p:sldId id="355" r:id="rId13"/>
    <p:sldId id="314" r:id="rId14"/>
    <p:sldId id="315" r:id="rId15"/>
    <p:sldId id="316" r:id="rId16"/>
    <p:sldId id="326" r:id="rId17"/>
    <p:sldId id="356" r:id="rId18"/>
    <p:sldId id="327" r:id="rId19"/>
    <p:sldId id="330" r:id="rId20"/>
    <p:sldId id="331" r:id="rId21"/>
    <p:sldId id="332" r:id="rId22"/>
    <p:sldId id="357" r:id="rId23"/>
    <p:sldId id="35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66FF"/>
    <a:srgbClr val="FCB08E"/>
    <a:srgbClr val="FFFF00"/>
    <a:srgbClr val="FF99CC"/>
    <a:srgbClr val="CCFF33"/>
    <a:srgbClr val="66FFFF"/>
    <a:srgbClr val="ECFFD9"/>
    <a:srgbClr val="C7C448"/>
    <a:srgbClr val="CCC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588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Лекция 4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352928" cy="5517232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0070C0"/>
                </a:solidFill>
              </a:rPr>
              <a:t>Прямоточная система кондиционирования воздуха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 descr="https://ac-bastion.ru/wp-content/uploads/d/0/a/d0abe19eb0c571499460953b35a901b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D:\РГСУ\КВ и ХЗ\картинки\Безымянный_2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69204" cy="541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21924" cy="620688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 smtClean="0">
                <a:solidFill>
                  <a:srgbClr val="0070C0"/>
                </a:solidFill>
              </a:rPr>
              <a:t>Принципиальная </a:t>
            </a:r>
            <a:r>
              <a:rPr lang="ru-RU" sz="2400" b="1" i="1" dirty="0">
                <a:solidFill>
                  <a:srgbClr val="0070C0"/>
                </a:solidFill>
              </a:rPr>
              <a:t>схема кондиционирования воздуха </a:t>
            </a:r>
            <a:r>
              <a:rPr lang="ru-RU" sz="2400" b="1" i="1" dirty="0" smtClean="0">
                <a:solidFill>
                  <a:srgbClr val="0070C0"/>
                </a:solidFill>
              </a:rPr>
              <a:t/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r>
              <a:rPr lang="ru-RU" sz="2400" b="1" i="1" dirty="0" smtClean="0">
                <a:solidFill>
                  <a:srgbClr val="0070C0"/>
                </a:solidFill>
              </a:rPr>
              <a:t>с </a:t>
            </a:r>
            <a:r>
              <a:rPr lang="ru-RU" sz="2400" b="1" i="1" dirty="0">
                <a:solidFill>
                  <a:srgbClr val="0070C0"/>
                </a:solidFill>
              </a:rPr>
              <a:t>первой рециркуляцией</a:t>
            </a:r>
          </a:p>
        </p:txBody>
      </p:sp>
      <p:sp>
        <p:nvSpPr>
          <p:cNvPr id="8" name="Объект 1"/>
          <p:cNvSpPr txBox="1">
            <a:spLocks/>
          </p:cNvSpPr>
          <p:nvPr/>
        </p:nvSpPr>
        <p:spPr>
          <a:xfrm>
            <a:off x="-11906" y="5301208"/>
            <a:ext cx="9155905" cy="15567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b="1" dirty="0" smtClean="0"/>
              <a:t>При схеме организации воздухообмена «снизу вверх» и заборе </a:t>
            </a:r>
            <a:r>
              <a:rPr lang="ru-RU" sz="2400" b="1" dirty="0" err="1" smtClean="0"/>
              <a:t>рециркуляционного</a:t>
            </a:r>
            <a:r>
              <a:rPr lang="ru-RU" sz="2400" b="1" dirty="0" smtClean="0"/>
              <a:t> воздуха из верней зоны его параметры соответствуют удаляемому воздуху, а при схеме подачи «сверху вниз» - параметрам внутреннего воздуха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2999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351" y="0"/>
            <a:ext cx="6264519" cy="6858000"/>
          </a:xfrm>
        </p:spPr>
      </p:pic>
      <p:sp>
        <p:nvSpPr>
          <p:cNvPr id="3" name="AutoShape 2" descr="https://www.c-o-k.ru/images/articles/_retina/cok/903/9037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644008" y="692696"/>
            <a:ext cx="4463480" cy="616530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/>
              <a:t>Исходными </a:t>
            </a:r>
            <a:r>
              <a:rPr lang="ru-RU" sz="1400" b="1" dirty="0" smtClean="0"/>
              <a:t>данными являются: параметры наружного воздуха в теплый - 𝜑н и 𝑡н,  заданные параметры внутреннего воздуха - 𝜑в и 𝑡в,  коэффициент луча процесса воздуха в помещении 𝜀п, минимальное количество наружного воздуха 𝐺</a:t>
            </a:r>
            <a:r>
              <a:rPr lang="ru-RU" sz="1400" b="1" baseline="-25000" dirty="0" smtClean="0"/>
              <a:t>𝐻</a:t>
            </a:r>
            <a:r>
              <a:rPr lang="ru-RU" sz="1400" b="1" dirty="0" smtClean="0"/>
              <a:t>,  допустимая разность температур внутреннего и приточного ∆𝑡</a:t>
            </a:r>
            <a:r>
              <a:rPr lang="ru-RU" sz="1400" b="1" dirty="0" err="1" smtClean="0"/>
              <a:t>доп</a:t>
            </a: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 smtClean="0"/>
              <a:t>Порядок построения процессов обработки воздуха: </a:t>
            </a:r>
            <a:r>
              <a:rPr lang="ru-RU" sz="1400" b="1" dirty="0" smtClean="0">
                <a:solidFill>
                  <a:srgbClr val="C00000"/>
                </a:solidFill>
              </a:rPr>
              <a:t>1) находим </a:t>
            </a:r>
            <a:r>
              <a:rPr lang="ru-RU" sz="1400" b="1" dirty="0" smtClean="0"/>
              <a:t>положение </a:t>
            </a:r>
            <a:r>
              <a:rPr lang="ru-RU" sz="1400" b="1" dirty="0"/>
              <a:t>точек Н и </a:t>
            </a:r>
            <a:r>
              <a:rPr lang="ru-RU" sz="1400" b="1" dirty="0" smtClean="0"/>
              <a:t>В; </a:t>
            </a:r>
            <a:endParaRPr lang="ru-RU" sz="1400" b="1" dirty="0"/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2)</a:t>
            </a:r>
            <a:r>
              <a:rPr lang="ru-RU" sz="1400" b="1" dirty="0"/>
              <a:t> через точку В </a:t>
            </a:r>
            <a:r>
              <a:rPr lang="ru-RU" sz="1400" b="1" dirty="0">
                <a:solidFill>
                  <a:srgbClr val="C00000"/>
                </a:solidFill>
              </a:rPr>
              <a:t>проводим луч процесса</a:t>
            </a:r>
            <a:r>
              <a:rPr lang="ru-RU" sz="1400" b="1" dirty="0"/>
              <a:t> </a:t>
            </a:r>
            <a:r>
              <a:rPr lang="ru-RU" sz="1400" b="1" dirty="0" smtClean="0"/>
              <a:t>обработки воздуха с </a:t>
            </a:r>
            <a:r>
              <a:rPr lang="ru-RU" sz="1400" b="1" dirty="0"/>
              <a:t>учетом величины углового </a:t>
            </a:r>
            <a:r>
              <a:rPr lang="ru-RU" sz="1400" b="1" dirty="0" smtClean="0"/>
              <a:t>коэффициента 𝜀</a:t>
            </a:r>
            <a:r>
              <a:rPr lang="ru-RU" sz="1400" b="1" dirty="0"/>
              <a:t>;  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3</a:t>
            </a:r>
            <a:r>
              <a:rPr lang="ru-RU" sz="1400" b="1" dirty="0" smtClean="0">
                <a:solidFill>
                  <a:srgbClr val="C00000"/>
                </a:solidFill>
              </a:rPr>
              <a:t>) определяем </a:t>
            </a:r>
            <a:r>
              <a:rPr lang="ru-RU" sz="1400" b="1" dirty="0" smtClean="0"/>
              <a:t>параметры приточного воздуха</a:t>
            </a:r>
            <a:r>
              <a:rPr lang="ru-RU" sz="1400" b="1" dirty="0"/>
              <a:t>, </a:t>
            </a:r>
            <a:r>
              <a:rPr lang="ru-RU" sz="1400" b="1" dirty="0" smtClean="0"/>
              <a:t>для чего </a:t>
            </a:r>
            <a:r>
              <a:rPr lang="ru-RU" sz="1400" b="1" dirty="0"/>
              <a:t>определяем </a:t>
            </a:r>
            <a:r>
              <a:rPr lang="ru-RU" sz="1400" b="1" dirty="0" smtClean="0">
                <a:solidFill>
                  <a:srgbClr val="C00000"/>
                </a:solidFill>
              </a:rPr>
              <a:t>температуру приточного </a:t>
            </a:r>
            <a:r>
              <a:rPr lang="ru-RU" sz="1400" b="1" dirty="0">
                <a:solidFill>
                  <a:srgbClr val="C00000"/>
                </a:solidFill>
              </a:rPr>
              <a:t>воздуха </a:t>
            </a:r>
            <a:r>
              <a:rPr lang="ru-RU" sz="1400" b="1" dirty="0" smtClean="0"/>
              <a:t>𝑡п = 𝑡В </a:t>
            </a:r>
            <a:r>
              <a:rPr lang="ru-RU" sz="1400" b="1" dirty="0"/>
              <a:t>− ∆</a:t>
            </a:r>
            <a:r>
              <a:rPr lang="ru-RU" sz="1400" b="1" dirty="0" smtClean="0"/>
              <a:t>𝑡</a:t>
            </a:r>
            <a:r>
              <a:rPr lang="ru-RU" sz="1400" b="1" dirty="0" err="1" smtClean="0"/>
              <a:t>доп</a:t>
            </a:r>
            <a:r>
              <a:rPr lang="ru-RU" sz="1400" b="1" dirty="0" smtClean="0"/>
              <a:t>, </a:t>
            </a:r>
            <a:r>
              <a:rPr lang="ru-RU" sz="1400" b="1" dirty="0"/>
              <a:t>где </a:t>
            </a:r>
            <a:r>
              <a:rPr lang="ru-RU" sz="1400" b="1" dirty="0" smtClean="0"/>
              <a:t>∆</a:t>
            </a:r>
            <a:r>
              <a:rPr lang="ru-RU" sz="1400" b="1" dirty="0"/>
              <a:t>𝑡 </a:t>
            </a:r>
            <a:r>
              <a:rPr lang="ru-RU" sz="1400" b="1" dirty="0" err="1" smtClean="0"/>
              <a:t>доп</a:t>
            </a:r>
            <a:r>
              <a:rPr lang="ru-RU" sz="1400" b="1" dirty="0" smtClean="0"/>
              <a:t> - допустимая разность температур между приточным и внутренним воздухом, зависящая от </a:t>
            </a:r>
            <a:r>
              <a:rPr lang="ru-RU" sz="1400" b="1" dirty="0"/>
              <a:t>способа подачи и </a:t>
            </a:r>
            <a:r>
              <a:rPr lang="ru-RU" sz="1400" b="1" dirty="0" smtClean="0"/>
              <a:t>удаления. Проводим </a:t>
            </a:r>
            <a:r>
              <a:rPr lang="ru-RU" sz="1400" b="1" dirty="0"/>
              <a:t>изотерму  </a:t>
            </a:r>
            <a:r>
              <a:rPr lang="ru-RU" sz="1400" b="1" dirty="0" smtClean="0"/>
              <a:t>𝑡п  </a:t>
            </a:r>
            <a:r>
              <a:rPr lang="ru-RU" sz="1400" b="1" dirty="0"/>
              <a:t>до </a:t>
            </a:r>
            <a:r>
              <a:rPr lang="ru-RU" sz="1400" b="1" dirty="0">
                <a:solidFill>
                  <a:srgbClr val="7030A0"/>
                </a:solidFill>
              </a:rPr>
              <a:t>пересечения </a:t>
            </a:r>
            <a:r>
              <a:rPr lang="ru-RU" sz="1400" b="1" dirty="0"/>
              <a:t>с </a:t>
            </a:r>
            <a:r>
              <a:rPr lang="ru-RU" sz="1400" b="1" dirty="0" smtClean="0"/>
              <a:t>лучом процесса </a:t>
            </a:r>
            <a:r>
              <a:rPr lang="ru-RU" sz="1400" b="1" dirty="0"/>
              <a:t>𝜀  </a:t>
            </a:r>
            <a:r>
              <a:rPr lang="ru-RU" sz="1400" b="1" dirty="0">
                <a:solidFill>
                  <a:srgbClr val="7030A0"/>
                </a:solidFill>
              </a:rPr>
              <a:t>в точке П </a:t>
            </a:r>
            <a:r>
              <a:rPr lang="ru-RU" sz="1400" b="1" dirty="0"/>
              <a:t>и получаем </a:t>
            </a:r>
            <a:r>
              <a:rPr lang="ru-RU" sz="1400" b="1" dirty="0" smtClean="0"/>
              <a:t>остальные параметры </a:t>
            </a:r>
            <a:r>
              <a:rPr lang="ru-RU" sz="1400" b="1" dirty="0"/>
              <a:t>приточного воздуха. Соединяем точку В и </a:t>
            </a:r>
            <a:r>
              <a:rPr lang="ru-RU" sz="1400" b="1" dirty="0" smtClean="0"/>
              <a:t>П - отрезок ПВ, </a:t>
            </a:r>
            <a:r>
              <a:rPr lang="ru-RU" sz="1400" b="1" dirty="0"/>
              <a:t>характеризующий </a:t>
            </a:r>
            <a:r>
              <a:rPr lang="ru-RU" sz="1400" b="1" dirty="0" smtClean="0"/>
              <a:t>ассимиляцию теплоты и влаги воздухом </a:t>
            </a:r>
            <a:r>
              <a:rPr lang="ru-RU" sz="1400" b="1" dirty="0"/>
              <a:t>в </a:t>
            </a:r>
            <a:r>
              <a:rPr lang="ru-RU" sz="1400" b="1" dirty="0" smtClean="0"/>
              <a:t>помещении.  </a:t>
            </a:r>
            <a:endParaRPr lang="ru-RU" sz="1400" b="1" dirty="0"/>
          </a:p>
          <a:p>
            <a:pPr marL="0" indent="0">
              <a:buNone/>
            </a:pPr>
            <a:r>
              <a:rPr lang="ru-RU" sz="1400" b="1" dirty="0"/>
              <a:t>Определяем </a:t>
            </a:r>
            <a:r>
              <a:rPr lang="ru-RU" sz="1400" b="1" dirty="0">
                <a:solidFill>
                  <a:srgbClr val="0070C0"/>
                </a:solidFill>
              </a:rPr>
              <a:t>расход приточного </a:t>
            </a:r>
            <a:r>
              <a:rPr lang="ru-RU" sz="1400" b="1" dirty="0" smtClean="0">
                <a:solidFill>
                  <a:srgbClr val="0070C0"/>
                </a:solidFill>
              </a:rPr>
              <a:t>воздуха</a:t>
            </a:r>
            <a:r>
              <a:rPr lang="ru-RU" sz="1400" b="1" dirty="0"/>
              <a:t>, кг/ч</a:t>
            </a:r>
            <a:r>
              <a:rPr lang="ru-RU" sz="1400" b="1" dirty="0" smtClean="0"/>
              <a:t>: </a:t>
            </a:r>
            <a:endParaRPr lang="ru-RU" sz="1400" b="1" dirty="0"/>
          </a:p>
          <a:p>
            <a:pPr marL="0" indent="0">
              <a:buNone/>
            </a:pPr>
            <a:r>
              <a:rPr lang="ru-RU" sz="1400" b="1" dirty="0" smtClean="0"/>
              <a:t>- по </a:t>
            </a:r>
            <a:r>
              <a:rPr lang="ru-RU" sz="1400" b="1" dirty="0"/>
              <a:t>условию удаления полной теплоты  </a:t>
            </a:r>
            <a:endParaRPr lang="ru-RU" sz="1400" b="1" dirty="0" smtClean="0"/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𝐺 </a:t>
            </a:r>
            <a:r>
              <a:rPr lang="ru-RU" sz="2000" b="1" dirty="0">
                <a:solidFill>
                  <a:srgbClr val="C00000"/>
                </a:solidFill>
              </a:rPr>
              <a:t>= 3,6</a:t>
            </a:r>
            <a:r>
              <a:rPr lang="ru-RU" sz="2000" b="1" dirty="0" smtClean="0">
                <a:solidFill>
                  <a:srgbClr val="C00000"/>
                </a:solidFill>
              </a:rPr>
              <a:t>𝑄</a:t>
            </a:r>
            <a:r>
              <a:rPr lang="ru-RU" sz="2000" b="1" baseline="30000" dirty="0">
                <a:solidFill>
                  <a:srgbClr val="C00000"/>
                </a:solidFill>
              </a:rPr>
              <a:t>ТП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baseline="-25000" dirty="0">
                <a:solidFill>
                  <a:srgbClr val="C00000"/>
                </a:solidFill>
              </a:rPr>
              <a:t>изб </a:t>
            </a:r>
            <a:r>
              <a:rPr lang="ru-RU" sz="2000" b="1" dirty="0" smtClean="0">
                <a:solidFill>
                  <a:srgbClr val="C00000"/>
                </a:solidFill>
              </a:rPr>
              <a:t>/ (𝐼 </a:t>
            </a:r>
            <a:r>
              <a:rPr lang="ru-RU" sz="2000" b="1" dirty="0">
                <a:solidFill>
                  <a:srgbClr val="C00000"/>
                </a:solidFill>
              </a:rPr>
              <a:t>В − 𝐼 </a:t>
            </a:r>
            <a:r>
              <a:rPr lang="ru-RU" sz="2000" b="1" dirty="0" smtClean="0">
                <a:solidFill>
                  <a:srgbClr val="C00000"/>
                </a:solidFill>
              </a:rPr>
              <a:t>П) </a:t>
            </a:r>
            <a:r>
              <a:rPr lang="ru-RU" sz="2000" b="1" dirty="0">
                <a:solidFill>
                  <a:srgbClr val="C00000"/>
                </a:solidFill>
              </a:rPr>
              <a:t>;  </a:t>
            </a:r>
          </a:p>
          <a:p>
            <a:pPr marL="0" indent="0">
              <a:buNone/>
            </a:pPr>
            <a:r>
              <a:rPr lang="ru-RU" sz="1400" b="1" dirty="0" smtClean="0"/>
              <a:t>- для </a:t>
            </a:r>
            <a:r>
              <a:rPr lang="ru-RU" sz="1400" b="1" dirty="0"/>
              <a:t>удаления избыточной </a:t>
            </a:r>
            <a:r>
              <a:rPr lang="ru-RU" sz="1400" b="1" dirty="0" smtClean="0"/>
              <a:t>влаги: 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𝐺 </a:t>
            </a:r>
            <a:r>
              <a:rPr lang="ru-RU" sz="2000" b="1" dirty="0">
                <a:solidFill>
                  <a:srgbClr val="C00000"/>
                </a:solidFill>
              </a:rPr>
              <a:t>= </a:t>
            </a:r>
            <a:r>
              <a:rPr lang="ru-RU" sz="2000" b="1" dirty="0" smtClean="0">
                <a:solidFill>
                  <a:srgbClr val="C00000"/>
                </a:solidFill>
              </a:rPr>
              <a:t>𝑊/ (𝑑 </a:t>
            </a:r>
            <a:r>
              <a:rPr lang="ru-RU" sz="2000" b="1" dirty="0">
                <a:solidFill>
                  <a:srgbClr val="C00000"/>
                </a:solidFill>
              </a:rPr>
              <a:t>В − 𝑑 </a:t>
            </a:r>
            <a:r>
              <a:rPr lang="ru-RU" sz="2000" b="1" dirty="0" smtClean="0">
                <a:solidFill>
                  <a:srgbClr val="C00000"/>
                </a:solidFill>
              </a:rPr>
              <a:t>П)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92696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>
                <a:solidFill>
                  <a:srgbClr val="C00000"/>
                </a:solidFill>
              </a:rPr>
              <a:t> Построение процессов обработки </a:t>
            </a:r>
            <a:r>
              <a:rPr lang="ru-RU" sz="2400" b="1" i="1" dirty="0" smtClean="0">
                <a:solidFill>
                  <a:srgbClr val="C00000"/>
                </a:solidFill>
              </a:rPr>
              <a:t>воздуха </a:t>
            </a:r>
            <a:r>
              <a:rPr lang="ru-RU" sz="2400" b="1" i="1" cap="all" dirty="0" smtClean="0">
                <a:solidFill>
                  <a:srgbClr val="C00000"/>
                </a:solidFill>
              </a:rPr>
              <a:t>с рециркуляцией </a:t>
            </a:r>
            <a:r>
              <a:rPr lang="ru-RU" sz="2400" b="1" i="1" dirty="0" smtClean="0">
                <a:solidFill>
                  <a:srgbClr val="C00000"/>
                </a:solidFill>
              </a:rPr>
              <a:t>в </a:t>
            </a:r>
            <a:r>
              <a:rPr lang="ru-RU" sz="2400" b="1" i="1" dirty="0">
                <a:solidFill>
                  <a:srgbClr val="C00000"/>
                </a:solidFill>
              </a:rPr>
              <a:t>теплый </a:t>
            </a:r>
            <a:r>
              <a:rPr lang="ru-RU" sz="2400" b="1" i="1" dirty="0" smtClean="0">
                <a:solidFill>
                  <a:srgbClr val="C00000"/>
                </a:solidFill>
              </a:rPr>
              <a:t>период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90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547" y="13808"/>
            <a:ext cx="4806192" cy="684419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Обработка воздуха </a:t>
            </a:r>
            <a:r>
              <a:rPr lang="ru-RU" sz="2400" b="1" i="1" cap="all" dirty="0" smtClean="0">
                <a:solidFill>
                  <a:srgbClr val="C00000"/>
                </a:solidFill>
              </a:rPr>
              <a:t>с рециркуляцией </a:t>
            </a:r>
            <a:r>
              <a:rPr lang="ru-RU" sz="2400" b="1" i="1" dirty="0" smtClean="0">
                <a:solidFill>
                  <a:srgbClr val="C00000"/>
                </a:solidFill>
              </a:rPr>
              <a:t>в </a:t>
            </a:r>
            <a:r>
              <a:rPr lang="ru-RU" sz="2400" b="1" i="1" dirty="0">
                <a:solidFill>
                  <a:srgbClr val="C00000"/>
                </a:solidFill>
              </a:rPr>
              <a:t>теплый </a:t>
            </a:r>
            <a:r>
              <a:rPr lang="ru-RU" sz="2400" b="1" i="1" dirty="0" smtClean="0">
                <a:solidFill>
                  <a:srgbClr val="C00000"/>
                </a:solidFill>
              </a:rPr>
              <a:t>период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3635896" y="548680"/>
            <a:ext cx="5508104" cy="6309320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/>
              <a:t>4</a:t>
            </a:r>
            <a:r>
              <a:rPr lang="ru-RU" sz="1400" b="1" dirty="0"/>
              <a:t>) от точки П вниз по линии </a:t>
            </a:r>
            <a:r>
              <a:rPr lang="ru-RU" sz="1400" b="1" dirty="0" smtClean="0"/>
              <a:t>𝑑</a:t>
            </a:r>
            <a:r>
              <a:rPr lang="ru-RU" sz="1400" b="1" baseline="-25000" dirty="0" smtClean="0"/>
              <a:t>П</a:t>
            </a:r>
            <a:r>
              <a:rPr lang="ru-RU" sz="1400" b="1" dirty="0" smtClean="0"/>
              <a:t> </a:t>
            </a:r>
            <a:r>
              <a:rPr lang="ru-RU" sz="1400" b="1" dirty="0"/>
              <a:t>= </a:t>
            </a:r>
            <a:r>
              <a:rPr lang="ru-RU" sz="1400" b="1" dirty="0" smtClean="0"/>
              <a:t>𝑐𝑜𝑛𝑠𝑡 </a:t>
            </a:r>
            <a:r>
              <a:rPr lang="ru-RU" sz="1400" b="1" dirty="0" smtClean="0">
                <a:solidFill>
                  <a:srgbClr val="C00000"/>
                </a:solidFill>
              </a:rPr>
              <a:t>проводим линию до пересечения с 𝜑=90%-</a:t>
            </a:r>
            <a:r>
              <a:rPr lang="ru-RU" sz="1400" b="1" dirty="0" smtClean="0"/>
              <a:t>95% ставим точку </a:t>
            </a:r>
            <a:r>
              <a:rPr lang="ru-RU" sz="1400" b="1" dirty="0"/>
              <a:t>О, получаем отрезок ПО; 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5)</a:t>
            </a:r>
            <a:r>
              <a:rPr lang="ru-RU" sz="1400" b="1" dirty="0"/>
              <a:t> от точки П по линии ПО откладываем </a:t>
            </a:r>
            <a:r>
              <a:rPr lang="ru-RU" sz="1400" b="1" dirty="0" smtClean="0">
                <a:solidFill>
                  <a:srgbClr val="C00000"/>
                </a:solidFill>
              </a:rPr>
              <a:t>отрезок </a:t>
            </a:r>
            <a:r>
              <a:rPr lang="ru-RU" sz="1400" b="1" dirty="0">
                <a:solidFill>
                  <a:srgbClr val="C00000"/>
                </a:solidFill>
              </a:rPr>
              <a:t>в </a:t>
            </a:r>
            <a:r>
              <a:rPr lang="ru-RU" sz="1400" b="1" dirty="0" smtClean="0">
                <a:solidFill>
                  <a:srgbClr val="C00000"/>
                </a:solidFill>
              </a:rPr>
              <a:t>1</a:t>
            </a:r>
            <a:r>
              <a:rPr lang="ru-RU" sz="1400" b="1" baseline="30000" dirty="0" smtClean="0">
                <a:solidFill>
                  <a:srgbClr val="C00000"/>
                </a:solidFill>
              </a:rPr>
              <a:t>0</a:t>
            </a:r>
            <a:r>
              <a:rPr lang="ru-RU" sz="1400" b="1" dirty="0" smtClean="0">
                <a:solidFill>
                  <a:srgbClr val="C00000"/>
                </a:solidFill>
              </a:rPr>
              <a:t>С вниз</a:t>
            </a:r>
            <a:r>
              <a:rPr lang="ru-RU" sz="1400" b="1" dirty="0" smtClean="0"/>
              <a:t>, </a:t>
            </a:r>
            <a:r>
              <a:rPr lang="ru-RU" sz="1400" b="1" dirty="0"/>
              <a:t>ставим </a:t>
            </a:r>
            <a:r>
              <a:rPr lang="ru-RU" sz="1400" b="1" dirty="0" smtClean="0"/>
              <a:t>точку П‘ (отрезок </a:t>
            </a:r>
            <a:r>
              <a:rPr lang="ru-RU" sz="1400" b="1" dirty="0"/>
              <a:t>ПП' </a:t>
            </a:r>
            <a:r>
              <a:rPr lang="ru-RU" sz="1400" b="1" dirty="0" smtClean="0"/>
              <a:t>характеризует </a:t>
            </a:r>
            <a:r>
              <a:rPr lang="ru-RU" sz="1400" b="1" dirty="0"/>
              <a:t>нагрев </a:t>
            </a:r>
            <a:r>
              <a:rPr lang="ru-RU" sz="1400" b="1" dirty="0" smtClean="0"/>
              <a:t>приточного </a:t>
            </a:r>
            <a:r>
              <a:rPr lang="ru-RU" sz="1400" b="1" dirty="0"/>
              <a:t>воздуха </a:t>
            </a:r>
            <a:r>
              <a:rPr lang="ru-RU" sz="1400" b="1" dirty="0" smtClean="0"/>
              <a:t>в воздуховодах и вентиляторе), </a:t>
            </a:r>
            <a:r>
              <a:rPr lang="ru-RU" sz="1400" b="1" dirty="0" smtClean="0">
                <a:solidFill>
                  <a:srgbClr val="C00000"/>
                </a:solidFill>
              </a:rPr>
              <a:t>отрезок </a:t>
            </a:r>
            <a:r>
              <a:rPr lang="ru-RU" sz="1400" b="1" dirty="0">
                <a:solidFill>
                  <a:srgbClr val="C00000"/>
                </a:solidFill>
              </a:rPr>
              <a:t>ОП' </a:t>
            </a:r>
            <a:r>
              <a:rPr lang="ru-RU" sz="1400" b="1" dirty="0"/>
              <a:t>характеризует </a:t>
            </a:r>
            <a:r>
              <a:rPr lang="ru-RU" sz="1400" b="1" dirty="0" smtClean="0"/>
              <a:t>нагрев воздуха </a:t>
            </a:r>
            <a:r>
              <a:rPr lang="ru-RU" sz="1400" b="1" dirty="0"/>
              <a:t>в воздухонагревателе </a:t>
            </a:r>
            <a:r>
              <a:rPr lang="ru-RU" sz="1400" b="1" dirty="0" smtClean="0"/>
              <a:t>второго </a:t>
            </a:r>
            <a:r>
              <a:rPr lang="ru-RU" sz="1400" b="1" dirty="0"/>
              <a:t>подогрева; 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6) </a:t>
            </a:r>
            <a:r>
              <a:rPr lang="ru-RU" sz="1400" b="1" dirty="0" smtClean="0">
                <a:solidFill>
                  <a:srgbClr val="C00000"/>
                </a:solidFill>
              </a:rPr>
              <a:t>от точки В </a:t>
            </a:r>
            <a:r>
              <a:rPr lang="ru-RU" sz="1400" b="1" dirty="0" smtClean="0"/>
              <a:t>проводим </a:t>
            </a:r>
            <a:r>
              <a:rPr lang="ru-RU" sz="1400" b="1" dirty="0"/>
              <a:t>линию </a:t>
            </a:r>
            <a:r>
              <a:rPr lang="ru-RU" sz="1400" b="1" dirty="0" smtClean="0"/>
              <a:t>𝑑</a:t>
            </a:r>
            <a:r>
              <a:rPr lang="ru-RU" sz="1400" b="1" baseline="-25000" dirty="0" smtClean="0"/>
              <a:t>𝐵</a:t>
            </a:r>
            <a:r>
              <a:rPr lang="ru-RU" sz="1400" b="1" dirty="0" smtClean="0"/>
              <a:t> </a:t>
            </a:r>
            <a:r>
              <a:rPr lang="ru-RU" sz="1400" b="1" dirty="0"/>
              <a:t>=</a:t>
            </a:r>
            <a:r>
              <a:rPr lang="ru-RU" sz="1400" b="1" dirty="0" err="1"/>
              <a:t>const</a:t>
            </a:r>
            <a:r>
              <a:rPr lang="ru-RU" sz="1400" b="1" dirty="0"/>
              <a:t> </a:t>
            </a:r>
            <a:r>
              <a:rPr lang="ru-RU" sz="1400" b="1" dirty="0" smtClean="0"/>
              <a:t>откладываем </a:t>
            </a:r>
            <a:r>
              <a:rPr lang="ru-RU" sz="1400" b="1" dirty="0"/>
              <a:t>вверх </a:t>
            </a:r>
            <a:r>
              <a:rPr lang="ru-RU" sz="1400" b="1" dirty="0" smtClean="0"/>
              <a:t>отрезок </a:t>
            </a:r>
            <a:r>
              <a:rPr lang="ru-RU" sz="1400" b="1" dirty="0">
                <a:solidFill>
                  <a:srgbClr val="C00000"/>
                </a:solidFill>
              </a:rPr>
              <a:t>в </a:t>
            </a:r>
            <a:r>
              <a:rPr lang="ru-RU" sz="1400" b="1" dirty="0" smtClean="0">
                <a:solidFill>
                  <a:srgbClr val="C00000"/>
                </a:solidFill>
              </a:rPr>
              <a:t>0,5</a:t>
            </a:r>
            <a:r>
              <a:rPr lang="ru-RU" sz="1400" b="1" baseline="30000" dirty="0" smtClean="0">
                <a:solidFill>
                  <a:srgbClr val="C00000"/>
                </a:solidFill>
              </a:rPr>
              <a:t>0</a:t>
            </a:r>
            <a:r>
              <a:rPr lang="ru-RU" sz="1400" b="1" dirty="0" smtClean="0">
                <a:solidFill>
                  <a:srgbClr val="C00000"/>
                </a:solidFill>
              </a:rPr>
              <a:t> </a:t>
            </a:r>
            <a:r>
              <a:rPr lang="ru-RU" sz="1400" b="1" dirty="0">
                <a:solidFill>
                  <a:srgbClr val="C00000"/>
                </a:solidFill>
              </a:rPr>
              <a:t>С, получаем точку В' </a:t>
            </a:r>
            <a:r>
              <a:rPr lang="ru-RU" sz="1400" b="1" dirty="0"/>
              <a:t>и отрезок </a:t>
            </a:r>
            <a:r>
              <a:rPr lang="ru-RU" sz="1400" b="1" dirty="0" smtClean="0"/>
              <a:t>ВВ‘ - подогрев </a:t>
            </a:r>
            <a:r>
              <a:rPr lang="ru-RU" sz="1400" b="1" dirty="0"/>
              <a:t>воздуха в </a:t>
            </a:r>
            <a:r>
              <a:rPr lang="ru-RU" sz="1400" b="1" dirty="0" err="1" smtClean="0"/>
              <a:t>рециркуляционном</a:t>
            </a:r>
            <a:r>
              <a:rPr lang="ru-RU" sz="1400" b="1" dirty="0" smtClean="0"/>
              <a:t> воздуховоде </a:t>
            </a:r>
            <a:r>
              <a:rPr lang="ru-RU" sz="1400" b="1" dirty="0"/>
              <a:t>и </a:t>
            </a:r>
            <a:r>
              <a:rPr lang="ru-RU" sz="1400" b="1" dirty="0" smtClean="0"/>
              <a:t>вентиляторе; </a:t>
            </a:r>
            <a:endParaRPr lang="ru-RU" sz="1400" b="1" dirty="0"/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7) </a:t>
            </a:r>
            <a:r>
              <a:rPr lang="ru-RU" sz="1400" b="1" dirty="0" smtClean="0">
                <a:solidFill>
                  <a:srgbClr val="C00000"/>
                </a:solidFill>
              </a:rPr>
              <a:t>находим положение точки смеси С</a:t>
            </a:r>
            <a:r>
              <a:rPr lang="ru-RU" sz="1400" b="1" dirty="0"/>
              <a:t>, </a:t>
            </a:r>
            <a:r>
              <a:rPr lang="ru-RU" sz="1400" b="1" dirty="0" smtClean="0"/>
              <a:t>соответствующую параметрам воздуха </a:t>
            </a:r>
            <a:r>
              <a:rPr lang="ru-RU" sz="1400" b="1" dirty="0"/>
              <a:t>после </a:t>
            </a:r>
            <a:r>
              <a:rPr lang="ru-RU" sz="1400" b="1" dirty="0" smtClean="0"/>
              <a:t>смешения </a:t>
            </a:r>
            <a:r>
              <a:rPr lang="ru-RU" sz="1400" b="1" dirty="0" err="1"/>
              <a:t>рециркуляционнного</a:t>
            </a:r>
            <a:r>
              <a:rPr lang="ru-RU" sz="1400" b="1" dirty="0"/>
              <a:t> и </a:t>
            </a:r>
            <a:r>
              <a:rPr lang="ru-RU" sz="1400" b="1" dirty="0" smtClean="0"/>
              <a:t>наружного воздуха</a:t>
            </a:r>
            <a:r>
              <a:rPr lang="ru-RU" sz="1400" b="1" dirty="0"/>
              <a:t>. Соединяем </a:t>
            </a:r>
            <a:r>
              <a:rPr lang="ru-RU" sz="1400" b="1" dirty="0" smtClean="0"/>
              <a:t>точки В</a:t>
            </a:r>
            <a:r>
              <a:rPr lang="ru-RU" sz="1400" b="1" dirty="0"/>
              <a:t>' </a:t>
            </a:r>
            <a:r>
              <a:rPr lang="ru-RU" sz="1400" b="1" dirty="0" smtClean="0"/>
              <a:t>и Н</a:t>
            </a:r>
            <a:r>
              <a:rPr lang="ru-RU" sz="1400" b="1" dirty="0"/>
              <a:t>, </a:t>
            </a:r>
            <a:r>
              <a:rPr lang="ru-RU" sz="1400" b="1" dirty="0" smtClean="0"/>
              <a:t>отрезок В'Н характеризует процесс смешения</a:t>
            </a:r>
            <a:r>
              <a:rPr lang="ru-RU" sz="1400" b="1" dirty="0"/>
              <a:t>, </a:t>
            </a:r>
            <a:r>
              <a:rPr lang="ru-RU" sz="1400" b="1" dirty="0" smtClean="0"/>
              <a:t>определяем положение точки С:  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𝑑𝑐 </a:t>
            </a:r>
            <a:r>
              <a:rPr lang="ru-RU" sz="1800" b="1" dirty="0">
                <a:solidFill>
                  <a:srgbClr val="C00000"/>
                </a:solidFill>
              </a:rPr>
              <a:t>= 𝑑 </a:t>
            </a:r>
            <a:r>
              <a:rPr lang="ru-RU" sz="1800" b="1" baseline="-25000" dirty="0">
                <a:solidFill>
                  <a:srgbClr val="C00000"/>
                </a:solidFill>
              </a:rPr>
              <a:t>В′ </a:t>
            </a:r>
            <a:r>
              <a:rPr lang="ru-RU" sz="1800" b="1" dirty="0">
                <a:solidFill>
                  <a:srgbClr val="C00000"/>
                </a:solidFill>
              </a:rPr>
              <a:t>+ </a:t>
            </a:r>
            <a:r>
              <a:rPr lang="ru-RU" sz="1800" b="1" dirty="0" smtClean="0">
                <a:solidFill>
                  <a:srgbClr val="C00000"/>
                </a:solidFill>
              </a:rPr>
              <a:t>𝐺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𝐻</a:t>
            </a:r>
            <a:r>
              <a:rPr lang="ru-RU" sz="1800" b="1" dirty="0" smtClean="0">
                <a:solidFill>
                  <a:srgbClr val="C00000"/>
                </a:solidFill>
              </a:rPr>
              <a:t> / 𝐺 </a:t>
            </a:r>
            <a:r>
              <a:rPr lang="ru-RU" sz="1800" b="1" dirty="0">
                <a:solidFill>
                  <a:srgbClr val="C00000"/>
                </a:solidFill>
              </a:rPr>
              <a:t>∙ (𝑑 </a:t>
            </a:r>
            <a:r>
              <a:rPr lang="ru-RU" sz="1800" b="1" baseline="-25000" dirty="0">
                <a:solidFill>
                  <a:srgbClr val="C00000"/>
                </a:solidFill>
              </a:rPr>
              <a:t>𝐻</a:t>
            </a:r>
            <a:r>
              <a:rPr lang="ru-RU" sz="1800" b="1" dirty="0">
                <a:solidFill>
                  <a:srgbClr val="C00000"/>
                </a:solidFill>
              </a:rPr>
              <a:t> − 𝑑 </a:t>
            </a:r>
            <a:r>
              <a:rPr lang="ru-RU" sz="1800" b="1" baseline="-25000" dirty="0">
                <a:solidFill>
                  <a:srgbClr val="C00000"/>
                </a:solidFill>
              </a:rPr>
              <a:t>В′</a:t>
            </a:r>
            <a:r>
              <a:rPr lang="ru-RU" sz="1800" b="1" dirty="0">
                <a:solidFill>
                  <a:srgbClr val="C00000"/>
                </a:solidFill>
              </a:rPr>
              <a:t> ).  </a:t>
            </a:r>
          </a:p>
          <a:p>
            <a:pPr marL="0" indent="0">
              <a:buNone/>
            </a:pPr>
            <a:r>
              <a:rPr lang="ru-RU" sz="1400" b="1" dirty="0"/>
              <a:t>Проводим </a:t>
            </a:r>
            <a:r>
              <a:rPr lang="ru-RU" sz="1400" b="1" dirty="0" smtClean="0"/>
              <a:t>𝑑с </a:t>
            </a:r>
            <a:r>
              <a:rPr lang="ru-RU" sz="1400" b="1" dirty="0"/>
              <a:t>=</a:t>
            </a:r>
            <a:r>
              <a:rPr lang="ru-RU" sz="1400" b="1" dirty="0" err="1"/>
              <a:t>const</a:t>
            </a:r>
            <a:r>
              <a:rPr lang="ru-RU" sz="1400" b="1" dirty="0"/>
              <a:t> до пересечения с линией В'Н </a:t>
            </a:r>
            <a:r>
              <a:rPr lang="ru-RU" sz="1400" b="1" dirty="0" smtClean="0"/>
              <a:t>и получаем С</a:t>
            </a:r>
            <a:r>
              <a:rPr lang="ru-RU" sz="1400" b="1" dirty="0"/>
              <a:t>. </a:t>
            </a:r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8)</a:t>
            </a:r>
            <a:r>
              <a:rPr lang="ru-RU" sz="1400" b="1" dirty="0"/>
              <a:t> </a:t>
            </a:r>
            <a:r>
              <a:rPr lang="ru-RU" sz="1400" b="1" dirty="0" smtClean="0"/>
              <a:t>Определяем </a:t>
            </a:r>
            <a:r>
              <a:rPr lang="ru-RU" sz="1400" b="1" dirty="0">
                <a:solidFill>
                  <a:srgbClr val="C00000"/>
                </a:solidFill>
              </a:rPr>
              <a:t>расход </a:t>
            </a:r>
            <a:r>
              <a:rPr lang="ru-RU" sz="1400" b="1" dirty="0" err="1" smtClean="0">
                <a:solidFill>
                  <a:srgbClr val="C00000"/>
                </a:solidFill>
              </a:rPr>
              <a:t>рециркуляционного</a:t>
            </a:r>
            <a:r>
              <a:rPr lang="ru-RU" sz="1400" b="1" dirty="0" smtClean="0">
                <a:solidFill>
                  <a:srgbClr val="C00000"/>
                </a:solidFill>
              </a:rPr>
              <a:t> </a:t>
            </a:r>
            <a:r>
              <a:rPr lang="ru-RU" sz="1400" b="1" dirty="0" smtClean="0"/>
              <a:t>воздуха 𝐺</a:t>
            </a:r>
            <a:r>
              <a:rPr lang="ru-RU" sz="1400" b="1" baseline="-25000" dirty="0" smtClean="0"/>
              <a:t>𝑃</a:t>
            </a:r>
            <a:r>
              <a:rPr lang="ru-RU" sz="1400" b="1" dirty="0" smtClean="0"/>
              <a:t> = </a:t>
            </a:r>
            <a:r>
              <a:rPr lang="ru-RU" sz="1400" b="1" dirty="0"/>
              <a:t>𝐺 − </a:t>
            </a:r>
            <a:r>
              <a:rPr lang="ru-RU" sz="1400" b="1" dirty="0" smtClean="0"/>
              <a:t>𝐺</a:t>
            </a:r>
            <a:r>
              <a:rPr lang="ru-RU" sz="1400" b="1" baseline="-25000" dirty="0" smtClean="0"/>
              <a:t>𝐻</a:t>
            </a:r>
            <a:r>
              <a:rPr lang="ru-RU" sz="1400" b="1" dirty="0" smtClean="0"/>
              <a:t> </a:t>
            </a:r>
            <a:r>
              <a:rPr lang="ru-RU" sz="1400" b="1" dirty="0"/>
              <a:t>. </a:t>
            </a:r>
            <a:endParaRPr lang="ru-RU" sz="1400" b="1" dirty="0" smtClean="0"/>
          </a:p>
          <a:p>
            <a:pPr marL="0" indent="0">
              <a:buNone/>
            </a:pPr>
            <a:r>
              <a:rPr lang="ru-RU" sz="1400" b="1" dirty="0">
                <a:solidFill>
                  <a:srgbClr val="C00000"/>
                </a:solidFill>
              </a:rPr>
              <a:t>9) </a:t>
            </a:r>
            <a:r>
              <a:rPr lang="ru-RU" sz="1400" b="1" dirty="0" smtClean="0"/>
              <a:t>Точки </a:t>
            </a:r>
            <a:r>
              <a:rPr lang="ru-RU" sz="1400" b="1" dirty="0"/>
              <a:t>С </a:t>
            </a:r>
            <a:r>
              <a:rPr lang="ru-RU" sz="1400" b="1" dirty="0" smtClean="0"/>
              <a:t>и О соединяем. Отрезок СО - </a:t>
            </a:r>
            <a:r>
              <a:rPr lang="ru-RU" sz="1400" b="1" dirty="0"/>
              <a:t>политропный  </a:t>
            </a:r>
            <a:r>
              <a:rPr lang="ru-RU" sz="1400" b="1" dirty="0" smtClean="0"/>
              <a:t>процесс </a:t>
            </a:r>
            <a:r>
              <a:rPr lang="ru-RU" sz="1400" b="1" dirty="0" err="1"/>
              <a:t>тепловлажностной</a:t>
            </a:r>
            <a:r>
              <a:rPr lang="ru-RU" sz="1400" b="1" dirty="0"/>
              <a:t> </a:t>
            </a:r>
            <a:r>
              <a:rPr lang="ru-RU" sz="1400" b="1" dirty="0" smtClean="0"/>
              <a:t>обработки воздуха в оросительной камере</a:t>
            </a:r>
          </a:p>
          <a:p>
            <a:pPr marL="0" indent="0">
              <a:buNone/>
            </a:pPr>
            <a:r>
              <a:rPr lang="ru-RU" sz="1400" b="1" dirty="0" smtClean="0"/>
              <a:t>Расход </a:t>
            </a:r>
            <a:r>
              <a:rPr lang="ru-RU" sz="1400" b="1" dirty="0"/>
              <a:t>тепла на нагревание воздуха в воздухонагревателе второй ступени </a:t>
            </a:r>
            <a:r>
              <a:rPr lang="ru-RU" sz="1400" b="1" dirty="0" smtClean="0"/>
              <a:t>(</a:t>
            </a:r>
            <a:r>
              <a:rPr lang="ru-RU" sz="1400" b="1" dirty="0"/>
              <a:t>калорифер второго подогрева</a:t>
            </a:r>
            <a:r>
              <a:rPr lang="ru-RU" sz="1400" b="1" dirty="0" smtClean="0"/>
              <a:t>):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𝑄 </a:t>
            </a:r>
            <a:r>
              <a:rPr lang="ru-RU" sz="1800" b="1" dirty="0">
                <a:solidFill>
                  <a:srgbClr val="C00000"/>
                </a:solidFill>
              </a:rPr>
              <a:t>𝐼𝐼 = 𝐺(𝐼 П′ − 𝐼 О );  </a:t>
            </a:r>
          </a:p>
          <a:p>
            <a:pPr marL="0" indent="0">
              <a:buNone/>
            </a:pPr>
            <a:r>
              <a:rPr lang="ru-RU" sz="1400" b="1" dirty="0"/>
              <a:t>где  </a:t>
            </a:r>
            <a:r>
              <a:rPr lang="ru-RU" sz="1400" b="1" dirty="0" smtClean="0"/>
              <a:t>𝐼 </a:t>
            </a:r>
            <a:r>
              <a:rPr lang="ru-RU" sz="1400" b="1" dirty="0"/>
              <a:t>П′ , </a:t>
            </a:r>
            <a:r>
              <a:rPr lang="ru-RU" sz="1400" b="1" dirty="0" smtClean="0"/>
              <a:t>𝐼 </a:t>
            </a:r>
            <a:r>
              <a:rPr lang="ru-RU" sz="1400" b="1" dirty="0"/>
              <a:t>О </a:t>
            </a:r>
            <a:r>
              <a:rPr lang="ru-RU" sz="1400" b="1" dirty="0" smtClean="0"/>
              <a:t> - энтальпия </a:t>
            </a:r>
            <a:r>
              <a:rPr lang="ru-RU" sz="1400" b="1" dirty="0"/>
              <a:t>воздуха на выходе и входе в калорифер. </a:t>
            </a:r>
          </a:p>
          <a:p>
            <a:pPr marL="0" indent="0">
              <a:buNone/>
            </a:pPr>
            <a:r>
              <a:rPr lang="ru-RU" sz="1400" b="1" dirty="0" smtClean="0"/>
              <a:t>Охлаждающая мощность оросительной камеры: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𝑄 </a:t>
            </a:r>
            <a:r>
              <a:rPr lang="ru-RU" sz="1800" b="1" dirty="0" err="1">
                <a:solidFill>
                  <a:srgbClr val="C00000"/>
                </a:solidFill>
              </a:rPr>
              <a:t>охл</a:t>
            </a:r>
            <a:r>
              <a:rPr lang="ru-RU" sz="1800" b="1" dirty="0">
                <a:solidFill>
                  <a:srgbClr val="C00000"/>
                </a:solidFill>
              </a:rPr>
              <a:t> = 𝐺(𝐼 С − 𝐼 𝑂 ),  </a:t>
            </a:r>
          </a:p>
          <a:p>
            <a:pPr marL="0" indent="0">
              <a:buNone/>
            </a:pPr>
            <a:r>
              <a:rPr lang="ru-RU" sz="1400" b="1" dirty="0"/>
              <a:t>где </a:t>
            </a:r>
            <a:r>
              <a:rPr lang="ru-RU" sz="1400" b="1" dirty="0" smtClean="0"/>
              <a:t>𝐼</a:t>
            </a:r>
            <a:r>
              <a:rPr lang="ru-RU" sz="1400" b="1" baseline="-25000" dirty="0" smtClean="0"/>
              <a:t>С</a:t>
            </a:r>
            <a:r>
              <a:rPr lang="ru-RU" sz="1400" b="1" dirty="0" smtClean="0"/>
              <a:t> </a:t>
            </a:r>
            <a:r>
              <a:rPr lang="ru-RU" sz="1400" b="1" dirty="0"/>
              <a:t>, </a:t>
            </a:r>
            <a:r>
              <a:rPr lang="ru-RU" sz="1400" b="1" dirty="0" smtClean="0"/>
              <a:t>𝐼</a:t>
            </a:r>
            <a:r>
              <a:rPr lang="ru-RU" sz="1400" b="1" baseline="-25000" dirty="0" smtClean="0"/>
              <a:t>О</a:t>
            </a:r>
            <a:r>
              <a:rPr lang="ru-RU" sz="1400" b="1" dirty="0" smtClean="0"/>
              <a:t> – энтальпия на </a:t>
            </a:r>
            <a:r>
              <a:rPr lang="ru-RU" sz="1400" b="1" dirty="0"/>
              <a:t>входе и выходе из оросительной </a:t>
            </a:r>
            <a:r>
              <a:rPr lang="ru-RU" sz="1400" b="1" dirty="0" smtClean="0"/>
              <a:t>камеры</a:t>
            </a:r>
          </a:p>
        </p:txBody>
      </p:sp>
    </p:spTree>
    <p:extLst>
      <p:ext uri="{BB962C8B-B14F-4D97-AF65-F5344CB8AC3E}">
        <p14:creationId xmlns:p14="http://schemas.microsoft.com/office/powerpoint/2010/main" val="108720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8840"/>
            <a:ext cx="9143999" cy="48965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FF0000"/>
                </a:solidFill>
              </a:rPr>
              <a:t>СКВ с рециркуляцией для холодного периода</a:t>
            </a:r>
            <a:endParaRPr lang="ru-RU" sz="30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-14209" y="620688"/>
            <a:ext cx="9150028" cy="151216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</a:rPr>
              <a:t>Возможны два варианта</a:t>
            </a:r>
            <a:r>
              <a:rPr lang="ru-RU" sz="1600" b="1" dirty="0">
                <a:solidFill>
                  <a:srgbClr val="0070C0"/>
                </a:solidFill>
              </a:rPr>
              <a:t>: 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1) смешение наружного </a:t>
            </a:r>
            <a:r>
              <a:rPr lang="ru-RU" sz="1600" b="1" dirty="0">
                <a:solidFill>
                  <a:srgbClr val="0070C0"/>
                </a:solidFill>
              </a:rPr>
              <a:t>и </a:t>
            </a:r>
            <a:r>
              <a:rPr lang="ru-RU" sz="1600" b="1" dirty="0" err="1" smtClean="0">
                <a:solidFill>
                  <a:srgbClr val="0070C0"/>
                </a:solidFill>
              </a:rPr>
              <a:t>рециркуляционного</a:t>
            </a:r>
            <a:r>
              <a:rPr lang="ru-RU" sz="1600" b="1" dirty="0" smtClean="0">
                <a:solidFill>
                  <a:srgbClr val="0070C0"/>
                </a:solidFill>
              </a:rPr>
              <a:t> воздуха </a:t>
            </a:r>
            <a:r>
              <a:rPr lang="ru-RU" sz="1600" b="1" dirty="0">
                <a:solidFill>
                  <a:srgbClr val="0070C0"/>
                </a:solidFill>
              </a:rPr>
              <a:t>до </a:t>
            </a:r>
            <a:r>
              <a:rPr lang="ru-RU" sz="1600" b="1" dirty="0" smtClean="0">
                <a:solidFill>
                  <a:srgbClr val="0070C0"/>
                </a:solidFill>
              </a:rPr>
              <a:t>воздухонагревателя </a:t>
            </a:r>
            <a:r>
              <a:rPr lang="ru-RU" sz="1600" b="1" dirty="0">
                <a:solidFill>
                  <a:srgbClr val="0070C0"/>
                </a:solidFill>
              </a:rPr>
              <a:t>первой </a:t>
            </a:r>
            <a:r>
              <a:rPr lang="ru-RU" sz="1600" b="1" dirty="0" smtClean="0">
                <a:solidFill>
                  <a:srgbClr val="0070C0"/>
                </a:solidFill>
              </a:rPr>
              <a:t>ступени - </a:t>
            </a:r>
            <a:r>
              <a:rPr lang="ru-RU" sz="1600" b="1" dirty="0" smtClean="0">
                <a:solidFill>
                  <a:srgbClr val="002060"/>
                </a:solidFill>
              </a:rPr>
              <a:t>рисунок </a:t>
            </a:r>
            <a:r>
              <a:rPr lang="ru-RU" sz="1600" b="1" dirty="0">
                <a:solidFill>
                  <a:srgbClr val="002060"/>
                </a:solidFill>
              </a:rPr>
              <a:t>а</a:t>
            </a:r>
            <a:r>
              <a:rPr lang="ru-RU" sz="1600" b="1" dirty="0">
                <a:solidFill>
                  <a:srgbClr val="0070C0"/>
                </a:solidFill>
              </a:rPr>
              <a:t>; </a:t>
            </a:r>
          </a:p>
          <a:p>
            <a:r>
              <a:rPr lang="ru-RU" sz="1600" b="1" dirty="0" smtClean="0">
                <a:solidFill>
                  <a:srgbClr val="0070C0"/>
                </a:solidFill>
              </a:rPr>
              <a:t>2) смешение </a:t>
            </a:r>
            <a:r>
              <a:rPr lang="ru-RU" sz="1600" b="1" dirty="0">
                <a:solidFill>
                  <a:srgbClr val="0070C0"/>
                </a:solidFill>
              </a:rPr>
              <a:t>наружного </a:t>
            </a:r>
            <a:r>
              <a:rPr lang="ru-RU" sz="1600" b="1" dirty="0" smtClean="0">
                <a:solidFill>
                  <a:srgbClr val="0070C0"/>
                </a:solidFill>
              </a:rPr>
              <a:t>и </a:t>
            </a:r>
            <a:r>
              <a:rPr lang="ru-RU" sz="1600" b="1" dirty="0" err="1" smtClean="0">
                <a:solidFill>
                  <a:srgbClr val="0070C0"/>
                </a:solidFill>
              </a:rPr>
              <a:t>рециркуляционного</a:t>
            </a:r>
            <a:r>
              <a:rPr lang="ru-RU" sz="1600" b="1" dirty="0" smtClean="0">
                <a:solidFill>
                  <a:srgbClr val="0070C0"/>
                </a:solidFill>
              </a:rPr>
              <a:t> воздуха после воздухонагревателя </a:t>
            </a:r>
            <a:r>
              <a:rPr lang="ru-RU" sz="1600" b="1" dirty="0">
                <a:solidFill>
                  <a:srgbClr val="0070C0"/>
                </a:solidFill>
              </a:rPr>
              <a:t>первой </a:t>
            </a:r>
            <a:r>
              <a:rPr lang="ru-RU" sz="1600" b="1" dirty="0" smtClean="0">
                <a:solidFill>
                  <a:srgbClr val="0070C0"/>
                </a:solidFill>
              </a:rPr>
              <a:t>ступени - </a:t>
            </a:r>
            <a:r>
              <a:rPr lang="ru-RU" sz="1600" b="1" dirty="0" smtClean="0">
                <a:solidFill>
                  <a:srgbClr val="002060"/>
                </a:solidFill>
              </a:rPr>
              <a:t>рисунок б</a:t>
            </a:r>
            <a:r>
              <a:rPr lang="ru-RU" sz="1600" b="1" dirty="0">
                <a:solidFill>
                  <a:srgbClr val="0070C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945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575"/>
            <a:ext cx="5220072" cy="37255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Построение процессов обработки воздуха в СКВ с </a:t>
            </a:r>
            <a:r>
              <a:rPr lang="ru-RU" sz="2400" cap="all" dirty="0">
                <a:solidFill>
                  <a:srgbClr val="C00000"/>
                </a:solidFill>
              </a:rPr>
              <a:t>рециркуляцией </a:t>
            </a:r>
            <a:r>
              <a:rPr lang="ru-RU" sz="2400" dirty="0" smtClean="0">
                <a:solidFill>
                  <a:srgbClr val="C00000"/>
                </a:solidFill>
              </a:rPr>
              <a:t>в холодный период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8064" y="620688"/>
            <a:ext cx="3995936" cy="623188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b="1" dirty="0" smtClean="0"/>
              <a:t>Проводим линию </a:t>
            </a:r>
            <a:r>
              <a:rPr lang="ru-RU" b="1" dirty="0"/>
              <a:t>𝑑 </a:t>
            </a:r>
            <a:r>
              <a:rPr lang="ru-RU" b="1" baseline="-25000" dirty="0"/>
              <a:t>П</a:t>
            </a:r>
            <a:r>
              <a:rPr lang="ru-RU" b="1" dirty="0"/>
              <a:t> = </a:t>
            </a:r>
            <a:r>
              <a:rPr lang="ru-RU" b="1" dirty="0" smtClean="0"/>
              <a:t>𝑐𝑜𝑛𝑠𝑡 до </a:t>
            </a:r>
            <a:r>
              <a:rPr lang="ru-RU" b="1" dirty="0"/>
              <a:t>пересечения </a:t>
            </a:r>
            <a:r>
              <a:rPr lang="ru-RU" b="1" dirty="0" smtClean="0"/>
              <a:t>с лучом процесса 𝜀 </a:t>
            </a:r>
            <a:r>
              <a:rPr lang="ru-RU" b="1" dirty="0"/>
              <a:t>и </a:t>
            </a:r>
            <a:r>
              <a:rPr lang="ru-RU" b="1" dirty="0" smtClean="0"/>
              <a:t>ставим</a:t>
            </a:r>
            <a:r>
              <a:rPr lang="ru-RU" b="1" dirty="0"/>
              <a:t> </a:t>
            </a:r>
            <a:r>
              <a:rPr lang="ru-RU" b="1" dirty="0" smtClean="0"/>
              <a:t>точку </a:t>
            </a:r>
            <a:r>
              <a:rPr lang="ru-RU" b="1" dirty="0"/>
              <a:t>П. </a:t>
            </a:r>
            <a:r>
              <a:rPr lang="ru-RU" b="1" dirty="0" smtClean="0"/>
              <a:t>Для уточнения определяют энтальпию точки П: </a:t>
            </a:r>
            <a:endParaRPr lang="ru-RU" b="1" dirty="0"/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𝐼 </a:t>
            </a:r>
            <a:r>
              <a:rPr lang="ru-RU" sz="1800" b="1" baseline="-25000" dirty="0">
                <a:solidFill>
                  <a:srgbClr val="C00000"/>
                </a:solidFill>
              </a:rPr>
              <a:t>П</a:t>
            </a:r>
            <a:r>
              <a:rPr lang="ru-RU" sz="1800" b="1" dirty="0">
                <a:solidFill>
                  <a:srgbClr val="C00000"/>
                </a:solidFill>
              </a:rPr>
              <a:t> = 𝐼 </a:t>
            </a:r>
            <a:r>
              <a:rPr lang="ru-RU" sz="1800" b="1" baseline="-25000" dirty="0">
                <a:solidFill>
                  <a:srgbClr val="C00000"/>
                </a:solidFill>
              </a:rPr>
              <a:t>𝐵</a:t>
            </a:r>
            <a:r>
              <a:rPr lang="ru-RU" sz="1800" b="1" dirty="0">
                <a:solidFill>
                  <a:srgbClr val="C00000"/>
                </a:solidFill>
              </a:rPr>
              <a:t> − 3,6 ∙ </a:t>
            </a:r>
            <a:r>
              <a:rPr lang="ru-RU" sz="1800" b="1" dirty="0" smtClean="0">
                <a:solidFill>
                  <a:srgbClr val="C00000"/>
                </a:solidFill>
              </a:rPr>
              <a:t>𝑄/𝐺 </a:t>
            </a:r>
            <a:r>
              <a:rPr lang="ru-RU" b="1" dirty="0"/>
              <a:t>,  </a:t>
            </a:r>
          </a:p>
          <a:p>
            <a:r>
              <a:rPr lang="ru-RU" b="1" dirty="0"/>
              <a:t>где </a:t>
            </a:r>
            <a:r>
              <a:rPr lang="ru-RU" b="1" dirty="0" smtClean="0"/>
              <a:t>𝑄 </a:t>
            </a:r>
            <a:r>
              <a:rPr lang="ru-RU" b="1" dirty="0"/>
              <a:t>- избыточные тепловыделения в </a:t>
            </a:r>
            <a:r>
              <a:rPr lang="ru-RU" b="1" dirty="0" smtClean="0"/>
              <a:t>холодный период</a:t>
            </a:r>
            <a:r>
              <a:rPr lang="ru-RU" b="1" dirty="0"/>
              <a:t>, Вт;  </a:t>
            </a:r>
            <a:r>
              <a:rPr lang="ru-RU" b="1" dirty="0" smtClean="0"/>
              <a:t>𝐼П , 𝐼𝐵 - энтальпия </a:t>
            </a:r>
            <a:r>
              <a:rPr lang="ru-RU" b="1" dirty="0"/>
              <a:t>приточного </a:t>
            </a:r>
            <a:r>
              <a:rPr lang="ru-RU" b="1" dirty="0" smtClean="0"/>
              <a:t>и внутреннего воздуха</a:t>
            </a:r>
            <a:r>
              <a:rPr lang="ru-RU" b="1" dirty="0"/>
              <a:t>, </a:t>
            </a:r>
            <a:r>
              <a:rPr lang="ru-RU" b="1" dirty="0" smtClean="0"/>
              <a:t>кДж/кг</a:t>
            </a:r>
            <a:r>
              <a:rPr lang="ru-RU" b="1" dirty="0"/>
              <a:t>; </a:t>
            </a:r>
          </a:p>
          <a:p>
            <a:r>
              <a:rPr lang="ru-RU" b="1" dirty="0">
                <a:solidFill>
                  <a:srgbClr val="C00000"/>
                </a:solidFill>
              </a:rPr>
              <a:t>4</a:t>
            </a:r>
            <a:r>
              <a:rPr lang="ru-RU" b="1" dirty="0" smtClean="0">
                <a:solidFill>
                  <a:srgbClr val="C00000"/>
                </a:solidFill>
              </a:rPr>
              <a:t>) </a:t>
            </a:r>
            <a:r>
              <a:rPr lang="ru-RU" b="1" dirty="0" smtClean="0"/>
              <a:t>проводят </a:t>
            </a:r>
            <a:r>
              <a:rPr lang="ru-RU" b="1" dirty="0"/>
              <a:t>линию  𝑑 </a:t>
            </a:r>
            <a:r>
              <a:rPr lang="ru-RU" b="1" baseline="-25000" dirty="0"/>
              <a:t>П</a:t>
            </a:r>
            <a:r>
              <a:rPr lang="ru-RU" b="1" dirty="0"/>
              <a:t> = </a:t>
            </a:r>
            <a:r>
              <a:rPr lang="ru-RU" b="1" dirty="0" smtClean="0"/>
              <a:t>𝑐𝑜𝑛𝑠𝑡  </a:t>
            </a:r>
            <a:r>
              <a:rPr lang="ru-RU" b="1" dirty="0"/>
              <a:t>до пересечения с  𝜑 = 90%  ставим точку О, </a:t>
            </a:r>
            <a:r>
              <a:rPr lang="ru-RU" b="1" dirty="0" smtClean="0"/>
              <a:t>получаем </a:t>
            </a:r>
            <a:r>
              <a:rPr lang="ru-RU" b="1" dirty="0"/>
              <a:t>отрезок ПО;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5)</a:t>
            </a:r>
            <a:r>
              <a:rPr lang="ru-RU" b="1" dirty="0" smtClean="0"/>
              <a:t> определяем положение </a:t>
            </a:r>
            <a:r>
              <a:rPr lang="ru-RU" b="1" dirty="0" smtClean="0">
                <a:solidFill>
                  <a:srgbClr val="C00000"/>
                </a:solidFill>
              </a:rPr>
              <a:t>точки смеси С</a:t>
            </a:r>
            <a:r>
              <a:rPr lang="ru-RU" b="1" dirty="0" smtClean="0"/>
              <a:t>, для чего </a:t>
            </a:r>
            <a:r>
              <a:rPr lang="ru-RU" b="1" dirty="0"/>
              <a:t>определяем </a:t>
            </a:r>
            <a:r>
              <a:rPr lang="ru-RU" b="1" dirty="0" smtClean="0"/>
              <a:t>влагосодержание </a:t>
            </a:r>
            <a:r>
              <a:rPr lang="ru-RU" b="1" dirty="0"/>
              <a:t>этой </a:t>
            </a:r>
            <a:r>
              <a:rPr lang="ru-RU" b="1" dirty="0" smtClean="0"/>
              <a:t>точки: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𝑑 </a:t>
            </a:r>
            <a:r>
              <a:rPr lang="ru-RU" sz="1800" b="1" dirty="0">
                <a:solidFill>
                  <a:srgbClr val="C00000"/>
                </a:solidFill>
              </a:rPr>
              <a:t>𝑐 = 𝑑 </a:t>
            </a:r>
            <a:r>
              <a:rPr lang="ru-RU" sz="1800" b="1" baseline="-25000" dirty="0">
                <a:solidFill>
                  <a:srgbClr val="C00000"/>
                </a:solidFill>
              </a:rPr>
              <a:t>B</a:t>
            </a:r>
            <a:r>
              <a:rPr lang="ru-RU" sz="1800" b="1" dirty="0">
                <a:solidFill>
                  <a:srgbClr val="C00000"/>
                </a:solidFill>
              </a:rPr>
              <a:t> − 𝐺 </a:t>
            </a:r>
            <a:r>
              <a:rPr lang="ru-RU" sz="1800" b="1" baseline="-25000" dirty="0">
                <a:solidFill>
                  <a:srgbClr val="C00000"/>
                </a:solidFill>
              </a:rPr>
              <a:t>𝐻</a:t>
            </a:r>
            <a:r>
              <a:rPr lang="ru-RU" sz="1800" b="1" dirty="0">
                <a:solidFill>
                  <a:srgbClr val="C00000"/>
                </a:solidFill>
              </a:rPr>
              <a:t> ∙ (𝑑 </a:t>
            </a:r>
            <a:r>
              <a:rPr lang="ru-RU" sz="1800" b="1" baseline="-25000" dirty="0">
                <a:solidFill>
                  <a:srgbClr val="C00000"/>
                </a:solidFill>
              </a:rPr>
              <a:t>𝐵</a:t>
            </a:r>
            <a:r>
              <a:rPr lang="ru-RU" sz="1800" b="1" dirty="0">
                <a:solidFill>
                  <a:srgbClr val="C00000"/>
                </a:solidFill>
              </a:rPr>
              <a:t> − 𝑑 </a:t>
            </a:r>
            <a:r>
              <a:rPr lang="ru-RU" sz="1800" b="1" baseline="-25000" dirty="0">
                <a:solidFill>
                  <a:srgbClr val="C00000"/>
                </a:solidFill>
              </a:rPr>
              <a:t>H</a:t>
            </a:r>
            <a:r>
              <a:rPr lang="ru-RU" sz="1800" b="1" dirty="0">
                <a:solidFill>
                  <a:srgbClr val="C00000"/>
                </a:solidFill>
              </a:rPr>
              <a:t> )/ 𝐺.  </a:t>
            </a:r>
          </a:p>
          <a:p>
            <a:r>
              <a:rPr lang="ru-RU" b="1" dirty="0" smtClean="0"/>
              <a:t>Точки Н </a:t>
            </a:r>
            <a:r>
              <a:rPr lang="ru-RU" b="1" dirty="0"/>
              <a:t>и В соединяем прямой. Точка С лежит </a:t>
            </a:r>
            <a:r>
              <a:rPr lang="ru-RU" b="1" dirty="0" smtClean="0"/>
              <a:t>на НВ - процесс смешения </a:t>
            </a:r>
            <a:r>
              <a:rPr lang="ru-RU" b="1" dirty="0" err="1" smtClean="0"/>
              <a:t>рециркуляционного</a:t>
            </a:r>
            <a:r>
              <a:rPr lang="ru-RU" b="1" dirty="0" smtClean="0"/>
              <a:t> и наружного воздуха, проводим 𝑑</a:t>
            </a:r>
            <a:r>
              <a:rPr lang="ru-RU" b="1" baseline="-25000" dirty="0" smtClean="0"/>
              <a:t>С</a:t>
            </a:r>
            <a:r>
              <a:rPr lang="ru-RU" b="1" dirty="0" smtClean="0"/>
              <a:t>=</a:t>
            </a:r>
            <a:r>
              <a:rPr lang="ru-RU" b="1" dirty="0" err="1" smtClean="0"/>
              <a:t>const</a:t>
            </a:r>
            <a:r>
              <a:rPr lang="ru-RU" b="1" dirty="0" smtClean="0"/>
              <a:t>  </a:t>
            </a:r>
            <a:r>
              <a:rPr lang="ru-RU" b="1" dirty="0"/>
              <a:t>до </a:t>
            </a:r>
            <a:r>
              <a:rPr lang="ru-RU" b="1" dirty="0" smtClean="0"/>
              <a:t>пересечения </a:t>
            </a:r>
            <a:r>
              <a:rPr lang="ru-RU" b="1" dirty="0"/>
              <a:t>с линией НВ, </a:t>
            </a:r>
            <a:r>
              <a:rPr lang="ru-RU" b="1" dirty="0" smtClean="0"/>
              <a:t>ставим точку </a:t>
            </a:r>
            <a:r>
              <a:rPr lang="ru-RU" b="1" dirty="0"/>
              <a:t>С. 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6) </a:t>
            </a:r>
            <a:r>
              <a:rPr lang="ru-RU" b="1" dirty="0" smtClean="0"/>
              <a:t>через точку </a:t>
            </a:r>
            <a:r>
              <a:rPr lang="ru-RU" b="1" dirty="0"/>
              <a:t>О </a:t>
            </a:r>
            <a:r>
              <a:rPr lang="ru-RU" b="1" dirty="0" smtClean="0"/>
              <a:t>проводим линию 𝐼</a:t>
            </a:r>
            <a:r>
              <a:rPr lang="ru-RU" b="1" baseline="-25000" dirty="0" smtClean="0"/>
              <a:t>𝑂</a:t>
            </a:r>
            <a:r>
              <a:rPr lang="ru-RU" b="1" dirty="0" smtClean="0"/>
              <a:t> </a:t>
            </a:r>
            <a:r>
              <a:rPr lang="ru-RU" b="1" dirty="0"/>
              <a:t>=</a:t>
            </a:r>
            <a:r>
              <a:rPr lang="ru-RU" b="1" dirty="0" err="1" smtClean="0"/>
              <a:t>const</a:t>
            </a:r>
            <a:r>
              <a:rPr lang="ru-RU" b="1" dirty="0" smtClean="0"/>
              <a:t> до пересечения с линией 𝑑</a:t>
            </a:r>
            <a:r>
              <a:rPr lang="ru-RU" b="1" baseline="-25000" dirty="0" smtClean="0"/>
              <a:t>С</a:t>
            </a:r>
            <a:r>
              <a:rPr lang="ru-RU" b="1" dirty="0" smtClean="0"/>
              <a:t> </a:t>
            </a:r>
            <a:r>
              <a:rPr lang="ru-RU" b="1" dirty="0"/>
              <a:t>=</a:t>
            </a:r>
            <a:r>
              <a:rPr lang="ru-RU" b="1" dirty="0" err="1"/>
              <a:t>const</a:t>
            </a:r>
            <a:r>
              <a:rPr lang="ru-RU" b="1" dirty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в точке К</a:t>
            </a:r>
            <a:r>
              <a:rPr lang="ru-RU" b="1" dirty="0" smtClean="0"/>
              <a:t>, характеризующей </a:t>
            </a:r>
            <a:r>
              <a:rPr lang="ru-RU" b="1" dirty="0" smtClean="0">
                <a:solidFill>
                  <a:srgbClr val="7030A0"/>
                </a:solidFill>
              </a:rPr>
              <a:t>состояние воздуха на выходе из воздухонагревателя</a:t>
            </a:r>
            <a:r>
              <a:rPr lang="ru-RU" b="1" dirty="0" smtClean="0"/>
              <a:t> </a:t>
            </a:r>
            <a:r>
              <a:rPr lang="ru-RU" b="1" dirty="0"/>
              <a:t>первой ступени нагрева. </a:t>
            </a:r>
            <a:r>
              <a:rPr lang="ru-RU" b="1" dirty="0" smtClean="0">
                <a:solidFill>
                  <a:srgbClr val="0070C0"/>
                </a:solidFill>
              </a:rPr>
              <a:t>НВ - процесс </a:t>
            </a:r>
            <a:r>
              <a:rPr lang="ru-RU" b="1" dirty="0">
                <a:solidFill>
                  <a:srgbClr val="0070C0"/>
                </a:solidFill>
              </a:rPr>
              <a:t>смешения </a:t>
            </a:r>
            <a:r>
              <a:rPr lang="ru-RU" b="1" dirty="0"/>
              <a:t>наружного </a:t>
            </a:r>
            <a:r>
              <a:rPr lang="ru-RU" b="1" dirty="0" smtClean="0"/>
              <a:t>и </a:t>
            </a:r>
            <a:r>
              <a:rPr lang="ru-RU" b="1" dirty="0" err="1" smtClean="0"/>
              <a:t>рециркуляционного</a:t>
            </a:r>
            <a:r>
              <a:rPr lang="ru-RU" b="1" dirty="0" smtClean="0"/>
              <a:t> воздуха</a:t>
            </a:r>
            <a:r>
              <a:rPr lang="ru-RU" b="1" dirty="0"/>
              <a:t>, </a:t>
            </a:r>
            <a:r>
              <a:rPr lang="ru-RU" b="1" dirty="0" smtClean="0">
                <a:solidFill>
                  <a:srgbClr val="0070C0"/>
                </a:solidFill>
              </a:rPr>
              <a:t>СК - нагрев </a:t>
            </a:r>
            <a:r>
              <a:rPr lang="ru-RU" b="1" dirty="0" smtClean="0"/>
              <a:t>в воздухонагревателе первого </a:t>
            </a:r>
            <a:r>
              <a:rPr lang="ru-RU" b="1" dirty="0"/>
              <a:t>подогрева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0070C0"/>
                </a:solidFill>
              </a:rPr>
              <a:t>КО -адиабатное </a:t>
            </a:r>
            <a:r>
              <a:rPr lang="ru-RU" b="1" dirty="0">
                <a:solidFill>
                  <a:srgbClr val="0070C0"/>
                </a:solidFill>
              </a:rPr>
              <a:t>увлажнение</a:t>
            </a:r>
            <a:r>
              <a:rPr lang="ru-RU" b="1" dirty="0"/>
              <a:t> воздуха </a:t>
            </a:r>
            <a:r>
              <a:rPr lang="ru-RU" b="1" dirty="0" smtClean="0"/>
              <a:t>в оросительной камере</a:t>
            </a:r>
            <a:r>
              <a:rPr lang="ru-RU" b="1" dirty="0"/>
              <a:t>, </a:t>
            </a:r>
            <a:r>
              <a:rPr lang="ru-RU" b="1" dirty="0" smtClean="0">
                <a:solidFill>
                  <a:srgbClr val="0070C0"/>
                </a:solidFill>
              </a:rPr>
              <a:t>ПО - нагрев </a:t>
            </a:r>
            <a:r>
              <a:rPr lang="ru-RU" b="1" dirty="0"/>
              <a:t>воздуха </a:t>
            </a:r>
            <a:r>
              <a:rPr lang="ru-RU" b="1" dirty="0" smtClean="0"/>
              <a:t>в воздухонагревателе второй </a:t>
            </a:r>
            <a:r>
              <a:rPr lang="ru-RU" b="1" dirty="0"/>
              <a:t>ступени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0070C0"/>
                </a:solidFill>
              </a:rPr>
              <a:t>ПВ - изменение </a:t>
            </a:r>
            <a:r>
              <a:rPr lang="ru-RU" b="1" dirty="0" smtClean="0"/>
              <a:t>состояния</a:t>
            </a:r>
            <a:r>
              <a:rPr lang="ru-RU" b="1" dirty="0"/>
              <a:t> </a:t>
            </a:r>
            <a:r>
              <a:rPr lang="ru-RU" b="1" dirty="0" smtClean="0"/>
              <a:t>воздуха в помещении</a:t>
            </a:r>
            <a:endParaRPr lang="ru-RU" dirty="0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0" y="4365103"/>
            <a:ext cx="5148064" cy="248746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Исходными данными для построения являются: параметры внутреннего и наружного воздуха, угловой коэффициента 𝜀 для холодного периода, расход воздуха для теплого периода. </a:t>
            </a:r>
          </a:p>
          <a:p>
            <a:r>
              <a:rPr lang="ru-RU" b="1" dirty="0" smtClean="0"/>
              <a:t>Порядок построения процессов обработки на I-d диаграмме: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1) </a:t>
            </a:r>
            <a:r>
              <a:rPr lang="ru-RU" b="1" dirty="0" smtClean="0"/>
              <a:t>определяем  </a:t>
            </a:r>
            <a:r>
              <a:rPr lang="ru-RU" b="1" dirty="0" smtClean="0">
                <a:solidFill>
                  <a:srgbClr val="C00000"/>
                </a:solidFill>
              </a:rPr>
              <a:t>положение </a:t>
            </a:r>
            <a:r>
              <a:rPr lang="ru-RU" b="1" dirty="0" smtClean="0"/>
              <a:t>на  I-d диаграмме точки Н и точки В;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2) проводим </a:t>
            </a:r>
            <a:r>
              <a:rPr lang="ru-RU" b="1" dirty="0" smtClean="0"/>
              <a:t>через В </a:t>
            </a:r>
            <a:r>
              <a:rPr lang="ru-RU" b="1" dirty="0" smtClean="0">
                <a:solidFill>
                  <a:srgbClr val="C00000"/>
                </a:solidFill>
              </a:rPr>
              <a:t>𝜀 помещения </a:t>
            </a:r>
            <a:r>
              <a:rPr lang="ru-RU" b="1" dirty="0" smtClean="0"/>
              <a:t>для холодного периода;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3) определяем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точку П</a:t>
            </a:r>
            <a:r>
              <a:rPr lang="ru-RU" b="1" dirty="0" smtClean="0"/>
              <a:t>, рассчитаем влагосодержание  𝑑 П :  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𝑑 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П</a:t>
            </a:r>
            <a:r>
              <a:rPr lang="ru-RU" sz="1800" b="1" dirty="0" smtClean="0">
                <a:solidFill>
                  <a:srgbClr val="C00000"/>
                </a:solidFill>
              </a:rPr>
              <a:t> = 𝑑 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𝐵</a:t>
            </a:r>
            <a:r>
              <a:rPr lang="ru-RU" sz="1800" b="1" dirty="0" smtClean="0">
                <a:solidFill>
                  <a:srgbClr val="C00000"/>
                </a:solidFill>
              </a:rPr>
              <a:t> − 𝑊/𝐺 ∙ 10 </a:t>
            </a:r>
            <a:r>
              <a:rPr lang="ru-RU" sz="1800" b="1" baseline="30000" dirty="0" smtClean="0">
                <a:solidFill>
                  <a:srgbClr val="C00000"/>
                </a:solidFill>
              </a:rPr>
              <a:t>3</a:t>
            </a:r>
            <a:r>
              <a:rPr lang="ru-RU" sz="1800" b="1" dirty="0" smtClean="0">
                <a:solidFill>
                  <a:srgbClr val="C00000"/>
                </a:solidFill>
              </a:rPr>
              <a:t>, </a:t>
            </a:r>
          </a:p>
          <a:p>
            <a:r>
              <a:rPr lang="ru-RU" sz="1300" b="1" dirty="0" smtClean="0"/>
              <a:t>где 𝑊 - </a:t>
            </a:r>
            <a:r>
              <a:rPr lang="ru-RU" sz="1300" b="1" dirty="0" err="1" smtClean="0"/>
              <a:t>влаговыделения</a:t>
            </a:r>
            <a:r>
              <a:rPr lang="ru-RU" sz="1300" b="1" dirty="0" smtClean="0"/>
              <a:t> </a:t>
            </a:r>
            <a:r>
              <a:rPr lang="ru-RU" sz="1300" b="1" dirty="0"/>
              <a:t>в помещении в холодный </a:t>
            </a:r>
            <a:r>
              <a:rPr lang="ru-RU" sz="1300" b="1" dirty="0" smtClean="0"/>
              <a:t>период, кг/ч</a:t>
            </a:r>
            <a:r>
              <a:rPr lang="ru-RU" sz="1300" b="1" dirty="0"/>
              <a:t>;  </a:t>
            </a:r>
            <a:r>
              <a:rPr lang="ru-RU" sz="1300" b="1" dirty="0" smtClean="0"/>
              <a:t>    𝐺 - расход </a:t>
            </a:r>
            <a:r>
              <a:rPr lang="ru-RU" sz="1300" b="1" dirty="0"/>
              <a:t>воздуха, рассчитанный в теплый период, </a:t>
            </a:r>
            <a:r>
              <a:rPr lang="ru-RU" sz="1300" b="1" dirty="0" smtClean="0"/>
              <a:t>кг/ч</a:t>
            </a:r>
            <a:endParaRPr 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372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36512" y="3212976"/>
            <a:ext cx="4680520" cy="364502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b="1" dirty="0"/>
              <a:t>Расход </a:t>
            </a:r>
            <a:r>
              <a:rPr lang="ru-RU" b="1" dirty="0" smtClean="0"/>
              <a:t>тепла на нагревание воздуха в </a:t>
            </a:r>
            <a:r>
              <a:rPr lang="ru-RU" b="1" dirty="0"/>
              <a:t>воздухонагревателе </a:t>
            </a:r>
            <a:r>
              <a:rPr lang="ru-RU" b="1" dirty="0" smtClean="0"/>
              <a:t>(</a:t>
            </a:r>
            <a:r>
              <a:rPr lang="ru-RU" b="1" dirty="0"/>
              <a:t>калорифере </a:t>
            </a:r>
            <a:r>
              <a:rPr lang="ru-RU" b="1" dirty="0" smtClean="0"/>
              <a:t>первого </a:t>
            </a:r>
            <a:r>
              <a:rPr lang="ru-RU" b="1" dirty="0"/>
              <a:t>подогрева</a:t>
            </a:r>
            <a:r>
              <a:rPr lang="ru-RU" b="1" dirty="0" smtClean="0"/>
              <a:t>):</a:t>
            </a:r>
          </a:p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𝑄 </a:t>
            </a:r>
            <a:r>
              <a:rPr lang="ru-RU" sz="1800" b="1" baseline="-25000" dirty="0">
                <a:solidFill>
                  <a:srgbClr val="7030A0"/>
                </a:solidFill>
              </a:rPr>
              <a:t>𝐼 </a:t>
            </a:r>
            <a:r>
              <a:rPr lang="ru-RU" sz="1800" b="1" dirty="0">
                <a:solidFill>
                  <a:srgbClr val="7030A0"/>
                </a:solidFill>
              </a:rPr>
              <a:t>= 𝐺 (𝐼 </a:t>
            </a:r>
            <a:r>
              <a:rPr lang="ru-RU" sz="1800" b="1" baseline="-25000" dirty="0">
                <a:solidFill>
                  <a:srgbClr val="7030A0"/>
                </a:solidFill>
              </a:rPr>
              <a:t>К</a:t>
            </a:r>
            <a:r>
              <a:rPr lang="ru-RU" sz="1800" b="1" dirty="0">
                <a:solidFill>
                  <a:srgbClr val="7030A0"/>
                </a:solidFill>
              </a:rPr>
              <a:t> − 𝐼 </a:t>
            </a:r>
            <a:r>
              <a:rPr lang="ru-RU" sz="1800" b="1" baseline="-25000" dirty="0">
                <a:solidFill>
                  <a:srgbClr val="7030A0"/>
                </a:solidFill>
              </a:rPr>
              <a:t>С</a:t>
            </a:r>
            <a:r>
              <a:rPr lang="ru-RU" sz="1800" b="1" dirty="0">
                <a:solidFill>
                  <a:srgbClr val="7030A0"/>
                </a:solidFill>
              </a:rPr>
              <a:t> );  </a:t>
            </a:r>
          </a:p>
          <a:p>
            <a:r>
              <a:rPr lang="ru-RU" b="1" dirty="0"/>
              <a:t>Расход </a:t>
            </a:r>
            <a:r>
              <a:rPr lang="ru-RU" b="1" dirty="0" smtClean="0"/>
              <a:t>тепла на нагревание </a:t>
            </a:r>
            <a:r>
              <a:rPr lang="ru-RU" b="1" dirty="0"/>
              <a:t>воздуха </a:t>
            </a:r>
            <a:r>
              <a:rPr lang="ru-RU" b="1" dirty="0" smtClean="0"/>
              <a:t>в  </a:t>
            </a:r>
            <a:r>
              <a:rPr lang="ru-RU" b="1" dirty="0"/>
              <a:t>воздухонагревателе </a:t>
            </a:r>
            <a:r>
              <a:rPr lang="ru-RU" b="1" dirty="0" smtClean="0"/>
              <a:t>(</a:t>
            </a:r>
            <a:r>
              <a:rPr lang="ru-RU" b="1" dirty="0"/>
              <a:t>калорифере </a:t>
            </a:r>
            <a:r>
              <a:rPr lang="ru-RU" b="1" dirty="0" smtClean="0"/>
              <a:t>второго </a:t>
            </a:r>
            <a:r>
              <a:rPr lang="ru-RU" b="1" dirty="0"/>
              <a:t>подогрева) </a:t>
            </a:r>
            <a:r>
              <a:rPr lang="ru-RU" b="1" dirty="0" smtClean="0"/>
              <a:t>:</a:t>
            </a:r>
          </a:p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𝑄 </a:t>
            </a:r>
            <a:r>
              <a:rPr lang="ru-RU" sz="1800" b="1" baseline="-25000" dirty="0">
                <a:solidFill>
                  <a:srgbClr val="7030A0"/>
                </a:solidFill>
              </a:rPr>
              <a:t>𝐼𝐼 </a:t>
            </a:r>
            <a:r>
              <a:rPr lang="ru-RU" sz="1800" b="1" dirty="0">
                <a:solidFill>
                  <a:srgbClr val="7030A0"/>
                </a:solidFill>
              </a:rPr>
              <a:t>= </a:t>
            </a:r>
            <a:r>
              <a:rPr lang="ru-RU" sz="1800" b="1" dirty="0" smtClean="0">
                <a:solidFill>
                  <a:srgbClr val="7030A0"/>
                </a:solidFill>
              </a:rPr>
              <a:t>𝐺 (</a:t>
            </a:r>
            <a:r>
              <a:rPr lang="ru-RU" sz="1800" b="1" dirty="0">
                <a:solidFill>
                  <a:srgbClr val="7030A0"/>
                </a:solidFill>
              </a:rPr>
              <a:t>𝐼 </a:t>
            </a:r>
            <a:r>
              <a:rPr lang="ru-RU" sz="1800" b="1" baseline="-25000" dirty="0">
                <a:solidFill>
                  <a:srgbClr val="7030A0"/>
                </a:solidFill>
              </a:rPr>
              <a:t>П </a:t>
            </a:r>
            <a:r>
              <a:rPr lang="ru-RU" sz="1800" b="1" dirty="0">
                <a:solidFill>
                  <a:srgbClr val="7030A0"/>
                </a:solidFill>
              </a:rPr>
              <a:t>− 𝐼 </a:t>
            </a:r>
            <a:r>
              <a:rPr lang="ru-RU" sz="1800" b="1" baseline="-25000" dirty="0">
                <a:solidFill>
                  <a:srgbClr val="7030A0"/>
                </a:solidFill>
              </a:rPr>
              <a:t>О</a:t>
            </a:r>
            <a:r>
              <a:rPr lang="ru-RU" sz="1800" b="1" dirty="0">
                <a:solidFill>
                  <a:srgbClr val="7030A0"/>
                </a:solidFill>
              </a:rPr>
              <a:t> );  </a:t>
            </a:r>
          </a:p>
          <a:p>
            <a:r>
              <a:rPr lang="ru-RU" b="1" dirty="0"/>
              <a:t>где  </a:t>
            </a:r>
            <a:r>
              <a:rPr lang="ru-RU" b="1" dirty="0" smtClean="0"/>
              <a:t>𝐼 </a:t>
            </a:r>
            <a:r>
              <a:rPr lang="ru-RU" b="1" dirty="0"/>
              <a:t>К ,  𝐼 </a:t>
            </a:r>
            <a:r>
              <a:rPr lang="ru-RU" b="1" dirty="0" smtClean="0"/>
              <a:t>С - энтальпия  воздуха  </a:t>
            </a:r>
            <a:r>
              <a:rPr lang="ru-RU" b="1" dirty="0"/>
              <a:t>на  выходе  и  входе  в  воздухонагреватель </a:t>
            </a:r>
            <a:r>
              <a:rPr lang="ru-RU" b="1" dirty="0" smtClean="0"/>
              <a:t>(</a:t>
            </a:r>
            <a:r>
              <a:rPr lang="ru-RU" b="1" dirty="0"/>
              <a:t>калорифер первого подогрева); </a:t>
            </a:r>
          </a:p>
          <a:p>
            <a:r>
              <a:rPr lang="ru-RU" b="1" dirty="0" smtClean="0"/>
              <a:t>𝐼 </a:t>
            </a:r>
            <a:r>
              <a:rPr lang="ru-RU" b="1" dirty="0"/>
              <a:t>П ,  𝐼 </a:t>
            </a:r>
            <a:r>
              <a:rPr lang="ru-RU" b="1" dirty="0" smtClean="0"/>
              <a:t>О - энтальпия  </a:t>
            </a:r>
            <a:r>
              <a:rPr lang="ru-RU" b="1" dirty="0"/>
              <a:t>воздуха  на  выходе  и  входе  в  воздухонагреватель </a:t>
            </a:r>
            <a:r>
              <a:rPr lang="ru-RU" b="1" dirty="0" smtClean="0"/>
              <a:t>(</a:t>
            </a:r>
            <a:r>
              <a:rPr lang="ru-RU" b="1" dirty="0"/>
              <a:t>калорифере второго подогрева). </a:t>
            </a:r>
          </a:p>
          <a:p>
            <a:r>
              <a:rPr lang="ru-RU" b="1" dirty="0">
                <a:solidFill>
                  <a:srgbClr val="C00000"/>
                </a:solidFill>
              </a:rPr>
              <a:t>Рассмотрим второй вариант </a:t>
            </a:r>
            <a:r>
              <a:rPr lang="ru-RU" b="1" dirty="0"/>
              <a:t>(</a:t>
            </a:r>
            <a:r>
              <a:rPr lang="ru-RU" b="1" dirty="0" smtClean="0"/>
              <a:t>рисунок б</a:t>
            </a:r>
            <a:r>
              <a:rPr lang="ru-RU" b="1" dirty="0"/>
              <a:t>), наружный </a:t>
            </a:r>
            <a:r>
              <a:rPr lang="ru-RU" b="1" dirty="0" smtClean="0"/>
              <a:t>и </a:t>
            </a:r>
            <a:r>
              <a:rPr lang="ru-RU" b="1" dirty="0" err="1" smtClean="0"/>
              <a:t>рециркуляционный</a:t>
            </a:r>
            <a:r>
              <a:rPr lang="ru-RU" b="1" dirty="0" smtClean="0"/>
              <a:t> воздух </a:t>
            </a:r>
            <a:r>
              <a:rPr lang="ru-RU" b="1" dirty="0"/>
              <a:t>смешиваются </a:t>
            </a:r>
            <a:r>
              <a:rPr lang="ru-RU" b="1" dirty="0">
                <a:solidFill>
                  <a:srgbClr val="C00000"/>
                </a:solidFill>
              </a:rPr>
              <a:t>после воздухонагревателя первой ступени</a:t>
            </a:r>
            <a:r>
              <a:rPr lang="ru-RU" b="1" dirty="0"/>
              <a:t>. </a:t>
            </a:r>
            <a:r>
              <a:rPr lang="ru-RU" b="1" dirty="0" smtClean="0"/>
              <a:t>Определяем </a:t>
            </a:r>
            <a:r>
              <a:rPr lang="ru-RU" b="1" dirty="0"/>
              <a:t>положение точек Н, В, П, О (пункт 1 – 4). 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91691" cy="3277058"/>
          </a:xfrm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4463480" y="0"/>
            <a:ext cx="4680520" cy="68580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C00000"/>
                </a:solidFill>
              </a:rPr>
              <a:t>5) </a:t>
            </a:r>
            <a:r>
              <a:rPr lang="ru-RU" b="1" dirty="0" smtClean="0"/>
              <a:t>определяем положение </a:t>
            </a:r>
            <a:r>
              <a:rPr lang="ru-RU" b="1" dirty="0" smtClean="0">
                <a:solidFill>
                  <a:srgbClr val="C00000"/>
                </a:solidFill>
              </a:rPr>
              <a:t>точки смеси С</a:t>
            </a:r>
            <a:r>
              <a:rPr lang="ru-RU" b="1" dirty="0" smtClean="0"/>
              <a:t>, для этого определяем влагосодержание этой точки: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𝑑 𝑐 = 𝑑 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B</a:t>
            </a:r>
            <a:r>
              <a:rPr lang="ru-RU" sz="1800" b="1" dirty="0" smtClean="0">
                <a:solidFill>
                  <a:srgbClr val="C00000"/>
                </a:solidFill>
              </a:rPr>
              <a:t> − 𝐺</a:t>
            </a:r>
            <a:r>
              <a:rPr lang="ru-RU" sz="1800" b="1" dirty="0">
                <a:solidFill>
                  <a:srgbClr val="C00000"/>
                </a:solidFill>
              </a:rPr>
              <a:t>∙ (𝑑 </a:t>
            </a:r>
            <a:r>
              <a:rPr lang="ru-RU" sz="1800" b="1" baseline="-25000" dirty="0">
                <a:solidFill>
                  <a:srgbClr val="C00000"/>
                </a:solidFill>
              </a:rPr>
              <a:t>𝐵</a:t>
            </a:r>
            <a:r>
              <a:rPr lang="ru-RU" sz="1800" b="1" dirty="0">
                <a:solidFill>
                  <a:srgbClr val="C00000"/>
                </a:solidFill>
              </a:rPr>
              <a:t> − 𝑑 </a:t>
            </a:r>
            <a:r>
              <a:rPr lang="ru-RU" sz="1800" b="1" baseline="-25000" dirty="0">
                <a:solidFill>
                  <a:srgbClr val="C00000"/>
                </a:solidFill>
              </a:rPr>
              <a:t>H</a:t>
            </a:r>
            <a:r>
              <a:rPr lang="ru-RU" sz="1800" b="1" dirty="0">
                <a:solidFill>
                  <a:srgbClr val="C00000"/>
                </a:solidFill>
              </a:rPr>
              <a:t> ) </a:t>
            </a:r>
            <a:r>
              <a:rPr lang="ru-RU" sz="1800" b="1" dirty="0" smtClean="0">
                <a:solidFill>
                  <a:srgbClr val="C00000"/>
                </a:solidFill>
              </a:rPr>
              <a:t>/ 𝐺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𝐻 </a:t>
            </a:r>
          </a:p>
          <a:p>
            <a:r>
              <a:rPr lang="ru-RU" b="1" dirty="0" smtClean="0"/>
              <a:t>Проводим линию 𝑑</a:t>
            </a:r>
            <a:r>
              <a:rPr lang="ru-RU" b="1" baseline="-25000" dirty="0" smtClean="0"/>
              <a:t>С</a:t>
            </a:r>
            <a:r>
              <a:rPr lang="ru-RU" b="1" dirty="0" smtClean="0"/>
              <a:t> =</a:t>
            </a:r>
            <a:r>
              <a:rPr lang="ru-RU" b="1" dirty="0" err="1" smtClean="0"/>
              <a:t>const</a:t>
            </a:r>
            <a:r>
              <a:rPr lang="ru-RU" b="1" dirty="0" smtClean="0"/>
              <a:t> до пересечения с линией 𝐼</a:t>
            </a:r>
            <a:r>
              <a:rPr lang="ru-RU" b="1" baseline="-25000" dirty="0" smtClean="0"/>
              <a:t>𝑂</a:t>
            </a:r>
            <a:r>
              <a:rPr lang="ru-RU" b="1" dirty="0" smtClean="0"/>
              <a:t>  =</a:t>
            </a:r>
            <a:r>
              <a:rPr lang="ru-RU" b="1" dirty="0" err="1" smtClean="0"/>
              <a:t>const</a:t>
            </a:r>
            <a:r>
              <a:rPr lang="ru-RU" b="1" dirty="0" smtClean="0"/>
              <a:t> и получаем точку С (состояние воздуха после смешения наружного воздуха, прошедшего нагрев в воздухонагревателе первого подогрева и воздуха из помещения).  </a:t>
            </a:r>
          </a:p>
          <a:p>
            <a:r>
              <a:rPr lang="ru-RU" b="1" dirty="0" smtClean="0"/>
              <a:t>6) соединяем точки С и В и продолжаем до пересечения с линией  𝑑</a:t>
            </a:r>
            <a:r>
              <a:rPr lang="ru-RU" b="1" baseline="-25000" dirty="0" smtClean="0"/>
              <a:t>Н</a:t>
            </a:r>
            <a:r>
              <a:rPr lang="ru-RU" b="1" dirty="0" smtClean="0"/>
              <a:t> =</a:t>
            </a:r>
            <a:r>
              <a:rPr lang="ru-RU" b="1" dirty="0" err="1" smtClean="0"/>
              <a:t>const</a:t>
            </a:r>
            <a:r>
              <a:rPr lang="ru-RU" b="1" dirty="0" smtClean="0"/>
              <a:t>, </a:t>
            </a:r>
            <a:r>
              <a:rPr lang="ru-RU" b="1" dirty="0" smtClean="0">
                <a:solidFill>
                  <a:srgbClr val="C00000"/>
                </a:solidFill>
              </a:rPr>
              <a:t>получаем точку К, </a:t>
            </a:r>
            <a:r>
              <a:rPr lang="ru-RU" b="1" dirty="0" smtClean="0"/>
              <a:t>характеризующую параметры наружного воздуха на </a:t>
            </a:r>
            <a:r>
              <a:rPr lang="ru-RU" b="1" dirty="0" smtClean="0">
                <a:solidFill>
                  <a:srgbClr val="7030A0"/>
                </a:solidFill>
              </a:rPr>
              <a:t>выходе из воздухонагревателями первой ступени нагрева</a:t>
            </a:r>
            <a:r>
              <a:rPr lang="ru-RU" b="1" dirty="0" smtClean="0"/>
              <a:t>, точки Н и К соединяем. НК - процесс нагрева наружного воздуха в воздухонагревателе первой ступени нагрева, КВ - процесс  смешения наружного воздуха с воздухом из помещения в смесительной камере, СО - адиабатное увлажнение воздуха в оросительной камере, ПО - нагрев воздуха в воздухонагревателе второй ступени, ПВ – процесс изменения состояния воздуха в помещении. </a:t>
            </a:r>
          </a:p>
          <a:p>
            <a:r>
              <a:rPr lang="ru-RU" b="1" dirty="0" smtClean="0"/>
              <a:t>Расход тепла на нагревание воздуха в воздухонагревателе (калорифере первого подогрева):</a:t>
            </a:r>
          </a:p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𝑄 </a:t>
            </a:r>
            <a:r>
              <a:rPr lang="ru-RU" sz="1800" b="1" baseline="-25000" dirty="0" smtClean="0">
                <a:solidFill>
                  <a:srgbClr val="7030A0"/>
                </a:solidFill>
              </a:rPr>
              <a:t>𝐼 </a:t>
            </a:r>
            <a:r>
              <a:rPr lang="ru-RU" sz="1800" b="1" dirty="0" smtClean="0">
                <a:solidFill>
                  <a:srgbClr val="7030A0"/>
                </a:solidFill>
              </a:rPr>
              <a:t>= 𝐺 (𝐼 </a:t>
            </a:r>
            <a:r>
              <a:rPr lang="ru-RU" sz="1800" b="1" baseline="-25000" dirty="0" smtClean="0">
                <a:solidFill>
                  <a:srgbClr val="7030A0"/>
                </a:solidFill>
              </a:rPr>
              <a:t>К</a:t>
            </a:r>
            <a:r>
              <a:rPr lang="ru-RU" sz="1800" b="1" dirty="0" smtClean="0">
                <a:solidFill>
                  <a:srgbClr val="7030A0"/>
                </a:solidFill>
              </a:rPr>
              <a:t> − 𝐼 </a:t>
            </a:r>
            <a:r>
              <a:rPr lang="ru-RU" sz="1800" b="1" baseline="-25000" dirty="0" smtClean="0">
                <a:solidFill>
                  <a:srgbClr val="7030A0"/>
                </a:solidFill>
              </a:rPr>
              <a:t>Н</a:t>
            </a:r>
            <a:r>
              <a:rPr lang="ru-RU" sz="1800" b="1" dirty="0" smtClean="0">
                <a:solidFill>
                  <a:srgbClr val="7030A0"/>
                </a:solidFill>
              </a:rPr>
              <a:t> ) </a:t>
            </a:r>
          </a:p>
          <a:p>
            <a:r>
              <a:rPr lang="ru-RU" b="1" dirty="0" smtClean="0"/>
              <a:t>Расход тепла на нагревание воздуха в воздухонагревателе (калорифере второго подогрева):</a:t>
            </a:r>
          </a:p>
          <a:p>
            <a:pPr algn="ctr"/>
            <a:r>
              <a:rPr lang="ru-RU" sz="1800" b="1" dirty="0" smtClean="0">
                <a:solidFill>
                  <a:srgbClr val="7030A0"/>
                </a:solidFill>
              </a:rPr>
              <a:t>𝑄 </a:t>
            </a:r>
            <a:r>
              <a:rPr lang="ru-RU" sz="1800" b="1" baseline="-25000" dirty="0" smtClean="0">
                <a:solidFill>
                  <a:srgbClr val="7030A0"/>
                </a:solidFill>
              </a:rPr>
              <a:t>𝐼𝐼</a:t>
            </a:r>
            <a:r>
              <a:rPr lang="ru-RU" sz="1800" b="1" dirty="0" smtClean="0">
                <a:solidFill>
                  <a:srgbClr val="7030A0"/>
                </a:solidFill>
              </a:rPr>
              <a:t> = 𝐺 (𝐼 </a:t>
            </a:r>
            <a:r>
              <a:rPr lang="ru-RU" sz="1800" b="1" baseline="-25000" dirty="0" smtClean="0">
                <a:solidFill>
                  <a:srgbClr val="7030A0"/>
                </a:solidFill>
              </a:rPr>
              <a:t>П </a:t>
            </a:r>
            <a:r>
              <a:rPr lang="ru-RU" sz="1800" b="1" dirty="0" smtClean="0">
                <a:solidFill>
                  <a:srgbClr val="7030A0"/>
                </a:solidFill>
              </a:rPr>
              <a:t>− 𝐼 </a:t>
            </a:r>
            <a:r>
              <a:rPr lang="ru-RU" sz="1800" b="1" baseline="-25000" dirty="0" smtClean="0">
                <a:solidFill>
                  <a:srgbClr val="7030A0"/>
                </a:solidFill>
              </a:rPr>
              <a:t>О</a:t>
            </a:r>
            <a:r>
              <a:rPr lang="ru-RU" sz="1800" b="1" dirty="0" smtClean="0">
                <a:solidFill>
                  <a:srgbClr val="7030A0"/>
                </a:solidFill>
              </a:rPr>
              <a:t> );  </a:t>
            </a:r>
          </a:p>
          <a:p>
            <a:r>
              <a:rPr lang="ru-RU" b="1" dirty="0" smtClean="0"/>
              <a:t>где 𝐼 К , 𝐼 Н - энтальпия воздуха на выходе и входе в воздухонагреватель (калорифер первого подогрева); </a:t>
            </a:r>
          </a:p>
          <a:p>
            <a:r>
              <a:rPr lang="ru-RU" b="1" dirty="0" smtClean="0"/>
              <a:t>𝐼 </a:t>
            </a:r>
            <a:r>
              <a:rPr lang="ru-RU" b="1" baseline="-25000" dirty="0" smtClean="0"/>
              <a:t>П</a:t>
            </a:r>
            <a:r>
              <a:rPr lang="ru-RU" b="1" dirty="0" smtClean="0"/>
              <a:t> ,  𝐼 </a:t>
            </a:r>
            <a:r>
              <a:rPr lang="ru-RU" b="1" baseline="-25000" dirty="0" smtClean="0"/>
              <a:t>О</a:t>
            </a:r>
            <a:r>
              <a:rPr lang="ru-RU" b="1" dirty="0"/>
              <a:t> </a:t>
            </a:r>
            <a:r>
              <a:rPr lang="ru-RU" b="1" dirty="0" smtClean="0"/>
              <a:t>- энтальпия воздуха на выходе и входе в воздухонагреватель (калорифере второго подогрева)</a:t>
            </a:r>
          </a:p>
        </p:txBody>
      </p:sp>
    </p:spTree>
    <p:extLst>
      <p:ext uri="{BB962C8B-B14F-4D97-AF65-F5344CB8AC3E}">
        <p14:creationId xmlns:p14="http://schemas.microsoft.com/office/powerpoint/2010/main" val="2554619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83" y="1196752"/>
            <a:ext cx="9754732" cy="56671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4211960" cy="1196751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Система кондиционирования воздуха с первой и </a:t>
            </a:r>
            <a:r>
              <a:rPr lang="ru-RU" sz="2400" dirty="0" smtClean="0">
                <a:solidFill>
                  <a:srgbClr val="C00000"/>
                </a:solidFill>
              </a:rPr>
              <a:t>второй рециркуляцией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95936" y="-8458"/>
            <a:ext cx="5148064" cy="1205210"/>
          </a:xfrm>
        </p:spPr>
        <p:txBody>
          <a:bodyPr>
            <a:noAutofit/>
          </a:bodyPr>
          <a:lstStyle/>
          <a:p>
            <a:r>
              <a:rPr lang="ru-RU" sz="1800" b="1" dirty="0"/>
              <a:t>Для </a:t>
            </a:r>
            <a:r>
              <a:rPr lang="ru-RU" sz="1800" b="1" dirty="0" smtClean="0"/>
              <a:t>сокращения тепла и </a:t>
            </a:r>
            <a:r>
              <a:rPr lang="ru-RU" sz="1800" b="1" dirty="0"/>
              <a:t>холода </a:t>
            </a:r>
            <a:r>
              <a:rPr lang="ru-RU" sz="1800" b="1" dirty="0" smtClean="0"/>
              <a:t>при обработке воздуха до заданных параметров </a:t>
            </a:r>
            <a:r>
              <a:rPr lang="ru-RU" sz="1800" b="1" dirty="0"/>
              <a:t>применяют </a:t>
            </a:r>
            <a:r>
              <a:rPr lang="ru-RU" sz="1800" b="1" dirty="0" smtClean="0"/>
              <a:t>системы кондиционирования </a:t>
            </a:r>
            <a:r>
              <a:rPr lang="ru-RU" sz="1800" b="1" dirty="0"/>
              <a:t>воздуха с первой и второй </a:t>
            </a:r>
            <a:r>
              <a:rPr lang="ru-RU" sz="1800" b="1" dirty="0" smtClean="0"/>
              <a:t>рециркуляцией</a:t>
            </a:r>
            <a:endParaRPr lang="ru-RU" sz="1800" b="1" dirty="0"/>
          </a:p>
        </p:txBody>
      </p:sp>
      <p:sp>
        <p:nvSpPr>
          <p:cNvPr id="6" name="AutoShape 2" descr="https://whitetape.ru/upload/iblock/019/01941eca5ce1b93eab0fc0dcae0d31d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5" descr="https://img.rosbyt.ru/midea-mfpa400-24arn1-q-moca30u-24hn1-q-5030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img.rosbyt.ru/general-climate-gc-gu-4c18hrf-compact-49758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s://img.rosbyt.ru/general-climate-gc-gu-4c18hrf-compact-49758.pn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33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80512" cy="52292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233" y="-27384"/>
            <a:ext cx="2481551" cy="1656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Схема </a:t>
            </a:r>
            <a:r>
              <a:rPr lang="ru-RU" dirty="0">
                <a:solidFill>
                  <a:srgbClr val="C00000"/>
                </a:solidFill>
              </a:rPr>
              <a:t>обработки воздуха в СКВ с двумя рециркуляциями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83767" y="0"/>
            <a:ext cx="6660233" cy="16288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В соответствии </a:t>
            </a:r>
            <a:r>
              <a:rPr lang="ru-RU" sz="1600" b="1" dirty="0"/>
              <a:t>со </a:t>
            </a:r>
            <a:r>
              <a:rPr lang="ru-RU" sz="1600" b="1" dirty="0" smtClean="0"/>
              <a:t>схемой наружный воздух смешивается с </a:t>
            </a:r>
            <a:r>
              <a:rPr lang="ru-RU" sz="1600" b="1" dirty="0"/>
              <a:t>воздухом </a:t>
            </a:r>
            <a:r>
              <a:rPr lang="ru-RU" sz="1600" b="1" dirty="0" smtClean="0"/>
              <a:t>первой рециркуляции (до или после воздухонагревателя первой ступени нагрева, </a:t>
            </a:r>
            <a:r>
              <a:rPr lang="ru-RU" sz="1600" b="1" dirty="0"/>
              <a:t>который </a:t>
            </a:r>
            <a:r>
              <a:rPr lang="ru-RU" sz="1600" b="1" dirty="0" smtClean="0"/>
              <a:t>в теплый период не работает</a:t>
            </a:r>
            <a:r>
              <a:rPr lang="ru-RU" sz="1600" b="1" dirty="0"/>
              <a:t>). </a:t>
            </a:r>
            <a:endParaRPr lang="ru-RU" sz="1600" b="1" dirty="0" smtClean="0"/>
          </a:p>
          <a:p>
            <a:r>
              <a:rPr lang="ru-RU" sz="1600" b="1" dirty="0" smtClean="0"/>
              <a:t>Эту смесь обрабатывают </a:t>
            </a:r>
            <a:r>
              <a:rPr lang="ru-RU" sz="1600" b="1" dirty="0"/>
              <a:t>в </a:t>
            </a:r>
            <a:r>
              <a:rPr lang="ru-RU" sz="1600" b="1" dirty="0" smtClean="0"/>
              <a:t>оросительной </a:t>
            </a:r>
            <a:r>
              <a:rPr lang="ru-RU" sz="1600" b="1" dirty="0"/>
              <a:t>камере, </a:t>
            </a:r>
            <a:r>
              <a:rPr lang="ru-RU" sz="1600" b="1" dirty="0" smtClean="0"/>
              <a:t>к </a:t>
            </a:r>
            <a:r>
              <a:rPr lang="ru-RU" sz="1600" b="1" dirty="0"/>
              <a:t>ней </a:t>
            </a:r>
            <a:endParaRPr lang="ru-RU" sz="1600" b="1" dirty="0" smtClean="0"/>
          </a:p>
          <a:p>
            <a:r>
              <a:rPr lang="ru-RU" sz="1600" b="1" dirty="0" smtClean="0"/>
              <a:t>дополнительно подмешивают воздух второй рециркуляции, после чего </a:t>
            </a:r>
            <a:r>
              <a:rPr lang="ru-RU" sz="1600" b="1" dirty="0"/>
              <a:t>смесь </a:t>
            </a:r>
            <a:r>
              <a:rPr lang="ru-RU" sz="1600" b="1" dirty="0" smtClean="0"/>
              <a:t>воздуха поступает </a:t>
            </a:r>
            <a:r>
              <a:rPr lang="ru-RU" sz="1600" b="1" dirty="0"/>
              <a:t>в </a:t>
            </a:r>
            <a:r>
              <a:rPr lang="ru-RU" sz="1600" b="1" dirty="0" smtClean="0"/>
              <a:t>помещение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4174876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060848"/>
            <a:ext cx="9252520" cy="48245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4988"/>
            <a:ext cx="2376264" cy="14697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Схема </a:t>
            </a:r>
            <a:r>
              <a:rPr lang="ru-RU" dirty="0">
                <a:solidFill>
                  <a:srgbClr val="C00000"/>
                </a:solidFill>
              </a:rPr>
              <a:t>обработки воздуха в СКВ с двумя рециркуляциями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7744" y="-12183"/>
            <a:ext cx="6876256" cy="2073031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Исходными данными являются: </a:t>
            </a:r>
          </a:p>
          <a:p>
            <a:r>
              <a:rPr lang="ru-RU" sz="1600" b="1" dirty="0" smtClean="0"/>
              <a:t>параметры наружного воздуха в теплый период - 𝜑н и 𝑡н, </a:t>
            </a:r>
          </a:p>
          <a:p>
            <a:r>
              <a:rPr lang="ru-RU" sz="1600" b="1" dirty="0" smtClean="0"/>
              <a:t>заданные параметры </a:t>
            </a:r>
            <a:r>
              <a:rPr lang="ru-RU" sz="1600" b="1" dirty="0"/>
              <a:t>внутреннего </a:t>
            </a:r>
            <a:r>
              <a:rPr lang="ru-RU" sz="1600" b="1" dirty="0" smtClean="0"/>
              <a:t>воздуха 𝜑в и 𝑡в, </a:t>
            </a:r>
          </a:p>
          <a:p>
            <a:r>
              <a:rPr lang="ru-RU" sz="1600" b="1" dirty="0" smtClean="0"/>
              <a:t>угловой коэффициент луча процесса обработки воздуха в помещении 𝜀п </a:t>
            </a:r>
            <a:r>
              <a:rPr lang="ru-RU" sz="1600" b="1" dirty="0"/>
              <a:t>, </a:t>
            </a:r>
            <a:r>
              <a:rPr lang="ru-RU" sz="1600" b="1" dirty="0" smtClean="0"/>
              <a:t>вычисленная на основании </a:t>
            </a:r>
            <a:r>
              <a:rPr lang="ru-RU" sz="1600" b="1" dirty="0" err="1"/>
              <a:t>выделяющихся</a:t>
            </a:r>
            <a:r>
              <a:rPr lang="ru-RU" sz="1600" b="1" dirty="0" err="1" smtClean="0"/>
              <a:t>количеств</a:t>
            </a:r>
            <a:r>
              <a:rPr lang="ru-RU" sz="1600" b="1" dirty="0" smtClean="0"/>
              <a:t> </a:t>
            </a:r>
            <a:r>
              <a:rPr lang="ru-RU" sz="1600" b="1" dirty="0"/>
              <a:t>тепла и </a:t>
            </a:r>
            <a:r>
              <a:rPr lang="ru-RU" sz="1600" b="1" dirty="0" smtClean="0"/>
              <a:t>влаги, </a:t>
            </a:r>
          </a:p>
          <a:p>
            <a:r>
              <a:rPr lang="ru-RU" sz="1600" b="1" dirty="0" smtClean="0"/>
              <a:t>минимальное количество наружного воздуха 𝐺</a:t>
            </a:r>
            <a:r>
              <a:rPr lang="ru-RU" sz="1600" b="1" baseline="-25000" dirty="0" smtClean="0"/>
              <a:t>𝐻</a:t>
            </a:r>
            <a:r>
              <a:rPr lang="ru-RU" sz="1600" b="1" dirty="0" smtClean="0"/>
              <a:t>, </a:t>
            </a:r>
          </a:p>
          <a:p>
            <a:r>
              <a:rPr lang="ru-RU" sz="1600" b="1" dirty="0" smtClean="0"/>
              <a:t>разность </a:t>
            </a:r>
            <a:r>
              <a:rPr lang="ru-RU" sz="1600" b="1" dirty="0"/>
              <a:t>температур между внутренним и приточным </a:t>
            </a:r>
            <a:r>
              <a:rPr lang="ru-RU" sz="1600" b="1" dirty="0" smtClean="0"/>
              <a:t>воздухом </a:t>
            </a:r>
            <a:r>
              <a:rPr lang="ru-RU" sz="1600" b="1" dirty="0"/>
              <a:t>∆</a:t>
            </a:r>
            <a:r>
              <a:rPr lang="ru-RU" sz="1600" b="1" dirty="0" smtClean="0"/>
              <a:t>𝑡</a:t>
            </a:r>
            <a:r>
              <a:rPr lang="ru-RU" sz="1600" b="1" dirty="0" err="1" smtClean="0"/>
              <a:t>доп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02315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75">
              <a:schemeClr val="bg2">
                <a:lumMod val="89000"/>
              </a:schemeClr>
            </a:gs>
            <a:gs pos="750">
              <a:srgbClr val="FEFBEB"/>
            </a:gs>
            <a:gs pos="500">
              <a:srgbClr val="FEFBEC"/>
            </a:gs>
            <a:gs pos="0">
              <a:schemeClr val="bg2">
                <a:tint val="40000"/>
                <a:satMod val="350000"/>
              </a:schemeClr>
            </a:gs>
            <a:gs pos="1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22324"/>
            <a:ext cx="4320480" cy="107506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Построение процессов обработки воздуха </a:t>
            </a:r>
            <a:r>
              <a:rPr lang="ru-RU" dirty="0" smtClean="0">
                <a:solidFill>
                  <a:srgbClr val="C00000"/>
                </a:solidFill>
              </a:rPr>
              <a:t>с </a:t>
            </a:r>
            <a:r>
              <a:rPr lang="ru-RU" dirty="0">
                <a:solidFill>
                  <a:srgbClr val="C00000"/>
                </a:solidFill>
              </a:rPr>
              <a:t>двумя рециркуляциями 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для теплого периода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980728"/>
            <a:ext cx="4716015" cy="5877272"/>
          </a:xfrm>
        </p:spPr>
        <p:txBody>
          <a:bodyPr>
            <a:noAutofit/>
          </a:bodyPr>
          <a:lstStyle/>
          <a:p>
            <a:r>
              <a:rPr lang="ru-RU" sz="1500" b="1" dirty="0" smtClean="0"/>
              <a:t>Порядок построения процессов обработки воздуха : </a:t>
            </a:r>
            <a:endParaRPr lang="ru-RU" sz="1500" b="1" dirty="0"/>
          </a:p>
          <a:p>
            <a:r>
              <a:rPr lang="ru-RU" sz="1500" b="1" dirty="0" smtClean="0"/>
              <a:t>1) определяют </a:t>
            </a:r>
            <a:r>
              <a:rPr lang="ru-RU" sz="1500" b="1" dirty="0"/>
              <a:t>положение точек В, </a:t>
            </a:r>
            <a:r>
              <a:rPr lang="ru-RU" sz="1500" b="1" dirty="0" smtClean="0"/>
              <a:t>В′, </a:t>
            </a:r>
            <a:r>
              <a:rPr lang="ru-RU" sz="1500" b="1" dirty="0"/>
              <a:t>П, </a:t>
            </a:r>
            <a:r>
              <a:rPr lang="ru-RU" sz="1500" b="1" dirty="0" smtClean="0"/>
              <a:t>П′ и </a:t>
            </a:r>
            <a:r>
              <a:rPr lang="ru-RU" sz="1500" b="1" dirty="0"/>
              <a:t>расход приточного воздуха </a:t>
            </a:r>
            <a:r>
              <a:rPr lang="ru-RU" sz="1500" b="1" dirty="0" smtClean="0"/>
              <a:t>как </a:t>
            </a:r>
            <a:r>
              <a:rPr lang="ru-RU" sz="1500" b="1" dirty="0"/>
              <a:t>в предыдущих лекциях; </a:t>
            </a:r>
          </a:p>
          <a:p>
            <a:r>
              <a:rPr lang="ru-RU" sz="1500" b="1" dirty="0"/>
              <a:t>2) соединяем точки </a:t>
            </a:r>
            <a:r>
              <a:rPr lang="ru-RU" sz="1500" b="1" dirty="0" smtClean="0"/>
              <a:t>В′ и </a:t>
            </a:r>
            <a:r>
              <a:rPr lang="ru-RU" sz="1500" b="1" dirty="0"/>
              <a:t>П', получаем линию </a:t>
            </a:r>
            <a:r>
              <a:rPr lang="ru-RU" sz="1500" b="1" dirty="0" smtClean="0"/>
              <a:t>В′П′ и продолжаем </a:t>
            </a:r>
            <a:r>
              <a:rPr lang="ru-RU" sz="1500" b="1" dirty="0"/>
              <a:t>ее </a:t>
            </a:r>
            <a:r>
              <a:rPr lang="ru-RU" sz="1500" b="1" dirty="0" smtClean="0"/>
              <a:t>до 𝜑=90</a:t>
            </a:r>
            <a:r>
              <a:rPr lang="ru-RU" sz="1500" b="1" dirty="0"/>
              <a:t>% </a:t>
            </a:r>
            <a:r>
              <a:rPr lang="ru-RU" sz="1500" b="1" dirty="0" smtClean="0"/>
              <a:t>-</a:t>
            </a:r>
            <a:r>
              <a:rPr lang="ru-RU" sz="1500" b="1" dirty="0"/>
              <a:t>95%, получаем точку </a:t>
            </a:r>
            <a:r>
              <a:rPr lang="ru-RU" sz="1500" b="1" dirty="0" smtClean="0"/>
              <a:t>О, соответствующую </a:t>
            </a:r>
            <a:r>
              <a:rPr lang="ru-RU" sz="1500" b="1" dirty="0"/>
              <a:t>параметрам воздуха на выходе из оросительной камеры. Расход воздуха через оросительную камеру </a:t>
            </a:r>
            <a:r>
              <a:rPr lang="ru-RU" sz="1500" b="1" dirty="0" smtClean="0"/>
              <a:t>: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𝐺 𝑜𝑝 = 𝐺 ∙ (𝑑 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𝐵 </a:t>
            </a:r>
            <a:r>
              <a:rPr lang="ru-RU" sz="1800" b="1" dirty="0" smtClean="0">
                <a:solidFill>
                  <a:srgbClr val="C00000"/>
                </a:solidFill>
              </a:rPr>
              <a:t>− 𝑑 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П</a:t>
            </a:r>
            <a:r>
              <a:rPr lang="ru-RU" sz="1800" b="1" dirty="0" smtClean="0">
                <a:solidFill>
                  <a:srgbClr val="C00000"/>
                </a:solidFill>
              </a:rPr>
              <a:t> )/ (𝑑 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𝐵</a:t>
            </a:r>
            <a:r>
              <a:rPr lang="ru-RU" sz="1800" b="1" dirty="0" smtClean="0">
                <a:solidFill>
                  <a:srgbClr val="C00000"/>
                </a:solidFill>
              </a:rPr>
              <a:t> − 𝑑 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𝑂</a:t>
            </a:r>
            <a:r>
              <a:rPr lang="ru-RU" sz="1800" b="1" dirty="0" smtClean="0">
                <a:solidFill>
                  <a:srgbClr val="C00000"/>
                </a:solidFill>
              </a:rPr>
              <a:t>) ,   </a:t>
            </a:r>
          </a:p>
          <a:p>
            <a:r>
              <a:rPr lang="ru-RU" sz="1500" b="1" dirty="0" smtClean="0"/>
              <a:t>𝑑𝐵, 𝑑П, 𝑑О – влагосодержание внутреннего</a:t>
            </a:r>
            <a:r>
              <a:rPr lang="ru-RU" sz="1500" b="1" dirty="0"/>
              <a:t>, </a:t>
            </a:r>
            <a:r>
              <a:rPr lang="ru-RU" sz="1500" b="1" dirty="0" smtClean="0"/>
              <a:t>  приточного и воздуха из оросительной камеры</a:t>
            </a:r>
          </a:p>
          <a:p>
            <a:r>
              <a:rPr lang="ru-RU" sz="1500" b="1" dirty="0" smtClean="0"/>
              <a:t>Расход </a:t>
            </a:r>
            <a:r>
              <a:rPr lang="ru-RU" sz="1500" b="1" dirty="0"/>
              <a:t>воздуха </a:t>
            </a:r>
            <a:r>
              <a:rPr lang="ru-RU" sz="1500" b="1" dirty="0" smtClean="0"/>
              <a:t>на вторую рециркуляцию: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𝐺 </a:t>
            </a:r>
            <a:r>
              <a:rPr lang="ru-RU" sz="1800" b="1" baseline="-25000" dirty="0">
                <a:solidFill>
                  <a:srgbClr val="C00000"/>
                </a:solidFill>
              </a:rPr>
              <a:t>𝑃2</a:t>
            </a:r>
            <a:r>
              <a:rPr lang="ru-RU" sz="1800" b="1" dirty="0">
                <a:solidFill>
                  <a:srgbClr val="C00000"/>
                </a:solidFill>
              </a:rPr>
              <a:t> = 𝐺 − 𝐺 </a:t>
            </a:r>
            <a:r>
              <a:rPr lang="ru-RU" sz="1800" b="1" dirty="0" smtClean="0">
                <a:solidFill>
                  <a:srgbClr val="C00000"/>
                </a:solidFill>
              </a:rPr>
              <a:t>𝑜𝑝</a:t>
            </a:r>
          </a:p>
          <a:p>
            <a:r>
              <a:rPr lang="ru-RU" sz="1500" b="1" dirty="0" smtClean="0"/>
              <a:t>3) </a:t>
            </a:r>
            <a:r>
              <a:rPr lang="ru-RU" sz="1600" b="1" dirty="0"/>
              <a:t>Количество воздуха </a:t>
            </a:r>
            <a:r>
              <a:rPr lang="en-US" sz="1600" b="1" dirty="0"/>
              <a:t>I</a:t>
            </a:r>
            <a:r>
              <a:rPr lang="ru-RU" sz="1600" b="1" dirty="0"/>
              <a:t> рециркуляции  𝐺 𝑝1: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</a:rPr>
              <a:t>𝐺 </a:t>
            </a:r>
            <a:r>
              <a:rPr lang="ru-RU" sz="2000" b="1" baseline="-25000" dirty="0">
                <a:solidFill>
                  <a:srgbClr val="C00000"/>
                </a:solidFill>
              </a:rPr>
              <a:t>𝑃1</a:t>
            </a:r>
            <a:r>
              <a:rPr lang="ru-RU" sz="2000" b="1" dirty="0">
                <a:solidFill>
                  <a:srgbClr val="C00000"/>
                </a:solidFill>
              </a:rPr>
              <a:t> = 𝐺 ор − 𝐺 </a:t>
            </a:r>
            <a:r>
              <a:rPr lang="ru-RU" sz="2000" b="1" baseline="-25000" dirty="0">
                <a:solidFill>
                  <a:srgbClr val="C00000"/>
                </a:solidFill>
              </a:rPr>
              <a:t>𝐻</a:t>
            </a:r>
          </a:p>
          <a:p>
            <a:r>
              <a:rPr lang="ru-RU" sz="1600" b="1" dirty="0"/>
              <a:t>Определяем положение точки С, характеризующей параметры смеси воздуха по уравнению:</a:t>
            </a:r>
            <a:endParaRPr lang="en-US" sz="1600" b="1" dirty="0"/>
          </a:p>
          <a:p>
            <a:pPr algn="ctr"/>
            <a:r>
              <a:rPr lang="ru-RU" sz="2000" b="1" dirty="0"/>
              <a:t>  </a:t>
            </a:r>
            <a:r>
              <a:rPr lang="ru-RU" sz="2000" b="1" dirty="0">
                <a:solidFill>
                  <a:srgbClr val="C00000"/>
                </a:solidFill>
              </a:rPr>
              <a:t>𝑑 𝑐 = 𝑑 </a:t>
            </a:r>
            <a:r>
              <a:rPr lang="ru-RU" sz="2000" b="1" baseline="-25000" dirty="0">
                <a:solidFill>
                  <a:srgbClr val="C00000"/>
                </a:solidFill>
              </a:rPr>
              <a:t>𝐵</a:t>
            </a:r>
            <a:r>
              <a:rPr lang="ru-RU" sz="2000" b="1" dirty="0">
                <a:solidFill>
                  <a:srgbClr val="C00000"/>
                </a:solidFill>
              </a:rPr>
              <a:t> + 𝐺 </a:t>
            </a:r>
            <a:r>
              <a:rPr lang="ru-RU" sz="2000" b="1" baseline="-25000" dirty="0">
                <a:solidFill>
                  <a:srgbClr val="C00000"/>
                </a:solidFill>
              </a:rPr>
              <a:t>𝐻</a:t>
            </a:r>
            <a:r>
              <a:rPr lang="ru-RU" sz="2000" b="1" dirty="0">
                <a:solidFill>
                  <a:srgbClr val="C00000"/>
                </a:solidFill>
              </a:rPr>
              <a:t> (𝑑 </a:t>
            </a:r>
            <a:r>
              <a:rPr lang="ru-RU" sz="2000" b="1" baseline="-25000" dirty="0">
                <a:solidFill>
                  <a:srgbClr val="C00000"/>
                </a:solidFill>
              </a:rPr>
              <a:t>𝐻</a:t>
            </a:r>
            <a:r>
              <a:rPr lang="ru-RU" sz="2000" b="1" dirty="0">
                <a:solidFill>
                  <a:srgbClr val="C00000"/>
                </a:solidFill>
              </a:rPr>
              <a:t> − 𝑑 </a:t>
            </a:r>
            <a:r>
              <a:rPr lang="ru-RU" sz="2000" b="1" baseline="-25000" dirty="0">
                <a:solidFill>
                  <a:srgbClr val="C00000"/>
                </a:solidFill>
              </a:rPr>
              <a:t>𝐵</a:t>
            </a:r>
            <a:r>
              <a:rPr lang="ru-RU" sz="2000" b="1" dirty="0">
                <a:solidFill>
                  <a:srgbClr val="C00000"/>
                </a:solidFill>
              </a:rPr>
              <a:t> )</a:t>
            </a:r>
            <a:r>
              <a:rPr lang="en-US" sz="2000" b="1" dirty="0">
                <a:solidFill>
                  <a:srgbClr val="C00000"/>
                </a:solidFill>
              </a:rPr>
              <a:t> /</a:t>
            </a:r>
            <a:r>
              <a:rPr lang="ru-RU" sz="2000" b="1" dirty="0">
                <a:solidFill>
                  <a:srgbClr val="C00000"/>
                </a:solidFill>
              </a:rPr>
              <a:t>𝐺 ор,  </a:t>
            </a:r>
          </a:p>
          <a:p>
            <a:r>
              <a:rPr lang="ru-RU" sz="1600" b="1" dirty="0"/>
              <a:t>где 𝑑𝐵, 𝑑𝐻, 𝑑𝑐</a:t>
            </a:r>
            <a:r>
              <a:rPr lang="en-US" sz="1600" b="1" dirty="0"/>
              <a:t> - </a:t>
            </a:r>
            <a:r>
              <a:rPr lang="ru-RU" sz="1600" b="1" dirty="0"/>
              <a:t>влагосодержание внутреннего и наружного воздуха.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289" y="-27384"/>
            <a:ext cx="4600223" cy="6885384"/>
          </a:xfrm>
        </p:spPr>
      </p:pic>
    </p:spTree>
    <p:extLst>
      <p:ext uri="{BB962C8B-B14F-4D97-AF65-F5344CB8AC3E}">
        <p14:creationId xmlns:p14="http://schemas.microsoft.com/office/powerpoint/2010/main" val="3644430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800" b="1" i="1" dirty="0" smtClean="0">
                <a:solidFill>
                  <a:srgbClr val="FF0000"/>
                </a:solidFill>
              </a:rPr>
              <a:t>Внешние источники холода применяют </a:t>
            </a:r>
            <a:endParaRPr lang="ru-RU" sz="3800" b="1" i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Если </a:t>
            </a:r>
            <a:r>
              <a:rPr lang="ru-RU" b="1" dirty="0" smtClean="0">
                <a:solidFill>
                  <a:srgbClr val="0070C0"/>
                </a:solidFill>
              </a:rPr>
              <a:t>испарительным кондиционированием внутреннего воздуха </a:t>
            </a:r>
            <a:r>
              <a:rPr lang="ru-RU" b="1" dirty="0" smtClean="0"/>
              <a:t>не достичь требуемых </a:t>
            </a:r>
            <a:r>
              <a:rPr lang="ru-RU" b="1" dirty="0"/>
              <a:t>параметров </a:t>
            </a:r>
            <a:r>
              <a:rPr lang="ru-RU" b="1" dirty="0" smtClean="0"/>
              <a:t>воздуха, используют </a:t>
            </a:r>
            <a:r>
              <a:rPr lang="ru-RU" b="1" dirty="0" smtClean="0">
                <a:solidFill>
                  <a:srgbClr val="C00000"/>
                </a:solidFill>
              </a:rPr>
              <a:t>обработк</a:t>
            </a:r>
            <a:r>
              <a:rPr lang="ru-RU" b="1" dirty="0">
                <a:solidFill>
                  <a:srgbClr val="C00000"/>
                </a:solidFill>
              </a:rPr>
              <a:t>у</a:t>
            </a:r>
            <a:r>
              <a:rPr lang="ru-RU" b="1" dirty="0" smtClean="0">
                <a:solidFill>
                  <a:srgbClr val="C00000"/>
                </a:solidFill>
              </a:rPr>
              <a:t> приточного воздуха</a:t>
            </a:r>
            <a:r>
              <a:rPr lang="ru-RU" b="1" dirty="0" smtClean="0"/>
              <a:t> с применением </a:t>
            </a:r>
            <a:r>
              <a:rPr lang="ru-RU" b="1" dirty="0" smtClean="0">
                <a:solidFill>
                  <a:srgbClr val="7030A0"/>
                </a:solidFill>
              </a:rPr>
              <a:t>внешних источников холода </a:t>
            </a:r>
            <a:r>
              <a:rPr lang="ru-RU" b="1" dirty="0">
                <a:solidFill>
                  <a:srgbClr val="7030A0"/>
                </a:solidFill>
              </a:rPr>
              <a:t>(</a:t>
            </a:r>
            <a:r>
              <a:rPr lang="ru-RU" b="1" dirty="0" smtClean="0">
                <a:solidFill>
                  <a:srgbClr val="7030A0"/>
                </a:solidFill>
              </a:rPr>
              <a:t>холодной </a:t>
            </a:r>
            <a:r>
              <a:rPr lang="ru-RU" b="1" dirty="0">
                <a:solidFill>
                  <a:srgbClr val="7030A0"/>
                </a:solidFill>
              </a:rPr>
              <a:t>воды </a:t>
            </a:r>
            <a:r>
              <a:rPr lang="ru-RU" b="1" dirty="0" smtClean="0">
                <a:solidFill>
                  <a:srgbClr val="7030A0"/>
                </a:solidFill>
              </a:rPr>
              <a:t>до 6 </a:t>
            </a:r>
            <a:r>
              <a:rPr lang="ru-RU" b="1" baseline="30000" dirty="0" smtClean="0">
                <a:solidFill>
                  <a:srgbClr val="7030A0"/>
                </a:solidFill>
              </a:rPr>
              <a:t>0</a:t>
            </a:r>
            <a:r>
              <a:rPr lang="ru-RU" b="1" dirty="0" smtClean="0">
                <a:solidFill>
                  <a:srgbClr val="7030A0"/>
                </a:solidFill>
              </a:rPr>
              <a:t>С)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1600" y="620688"/>
            <a:ext cx="3816424" cy="62373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Получаем отрезки</a:t>
            </a:r>
            <a:r>
              <a:rPr lang="ru-RU" sz="2000" b="1" dirty="0">
                <a:solidFill>
                  <a:srgbClr val="002060"/>
                </a:solidFill>
              </a:rPr>
              <a:t>: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В′Н - линия </a:t>
            </a:r>
            <a:r>
              <a:rPr lang="ru-RU" sz="2000" b="1" dirty="0">
                <a:solidFill>
                  <a:srgbClr val="002060"/>
                </a:solidFill>
              </a:rPr>
              <a:t>смеси </a:t>
            </a:r>
            <a:r>
              <a:rPr lang="ru-RU" sz="2000" b="1" dirty="0" smtClean="0">
                <a:solidFill>
                  <a:srgbClr val="002060"/>
                </a:solidFill>
              </a:rPr>
              <a:t>наружного воздуха </a:t>
            </a:r>
            <a:r>
              <a:rPr lang="ru-RU" sz="2000" b="1" dirty="0">
                <a:solidFill>
                  <a:srgbClr val="002060"/>
                </a:solidFill>
              </a:rPr>
              <a:t>с </a:t>
            </a:r>
            <a:r>
              <a:rPr lang="ru-RU" sz="2000" b="1" dirty="0" smtClean="0">
                <a:solidFill>
                  <a:srgbClr val="002060"/>
                </a:solidFill>
              </a:rPr>
              <a:t>воздухом  первой </a:t>
            </a:r>
            <a:r>
              <a:rPr lang="ru-RU" sz="2000" b="1" dirty="0">
                <a:solidFill>
                  <a:srgbClr val="002060"/>
                </a:solidFill>
              </a:rPr>
              <a:t>рециркуляции,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СО - увлажнение и охлаждение воздуха в оросительной камере</a:t>
            </a:r>
            <a:r>
              <a:rPr lang="ru-RU" sz="2000" b="1" dirty="0">
                <a:solidFill>
                  <a:srgbClr val="002060"/>
                </a:solidFill>
              </a:rPr>
              <a:t>,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ОВ′ - линия смеси воздуха из оросительной камеры с воздухом второй </a:t>
            </a:r>
            <a:r>
              <a:rPr lang="ru-RU" sz="2000" b="1" dirty="0">
                <a:solidFill>
                  <a:srgbClr val="002060"/>
                </a:solidFill>
              </a:rPr>
              <a:t>рециркуляции, 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ПВ - ассимиляция </a:t>
            </a:r>
            <a:r>
              <a:rPr lang="ru-RU" sz="2000" b="1" dirty="0">
                <a:solidFill>
                  <a:srgbClr val="002060"/>
                </a:solidFill>
              </a:rPr>
              <a:t>теплоты </a:t>
            </a:r>
            <a:r>
              <a:rPr lang="ru-RU" sz="2000" b="1" dirty="0" smtClean="0">
                <a:solidFill>
                  <a:srgbClr val="002060"/>
                </a:solidFill>
              </a:rPr>
              <a:t>и влаги воздухом в помещении.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Особенность </a:t>
            </a:r>
            <a:r>
              <a:rPr lang="ru-RU" sz="2000" b="1" dirty="0">
                <a:solidFill>
                  <a:srgbClr val="002060"/>
                </a:solidFill>
              </a:rPr>
              <a:t>обработки воздуха с первой и второй </a:t>
            </a:r>
            <a:r>
              <a:rPr lang="ru-RU" sz="2000" b="1" dirty="0" smtClean="0">
                <a:solidFill>
                  <a:srgbClr val="002060"/>
                </a:solidFill>
              </a:rPr>
              <a:t>рециркуляцией </a:t>
            </a:r>
            <a:r>
              <a:rPr lang="ru-RU" sz="2000" b="1" dirty="0">
                <a:solidFill>
                  <a:srgbClr val="002060"/>
                </a:solidFill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</a:rPr>
              <a:t>теплый период является отсутствие воздухонагревателя второй </a:t>
            </a:r>
            <a:r>
              <a:rPr lang="ru-RU" sz="2000" b="1" dirty="0">
                <a:solidFill>
                  <a:srgbClr val="002060"/>
                </a:solidFill>
              </a:rPr>
              <a:t>ступени нагрева.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0"/>
            <a:ext cx="4427984" cy="6957392"/>
          </a:xfrm>
        </p:spPr>
      </p:pic>
    </p:spTree>
    <p:extLst>
      <p:ext uri="{BB962C8B-B14F-4D97-AF65-F5344CB8AC3E}">
        <p14:creationId xmlns:p14="http://schemas.microsoft.com/office/powerpoint/2010/main" val="1064442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3178696" cy="1224136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B050"/>
                </a:solidFill>
              </a:rPr>
              <a:t>СКВ </a:t>
            </a:r>
            <a:r>
              <a:rPr lang="ru-RU" sz="2400" dirty="0" smtClean="0">
                <a:solidFill>
                  <a:srgbClr val="00B050"/>
                </a:solidFill>
              </a:rPr>
              <a:t>с </a:t>
            </a:r>
            <a:r>
              <a:rPr lang="ru-RU" sz="2400" dirty="0">
                <a:solidFill>
                  <a:srgbClr val="00B050"/>
                </a:solidFill>
              </a:rPr>
              <a:t>первой </a:t>
            </a:r>
            <a:r>
              <a:rPr lang="ru-RU" sz="2400" dirty="0" smtClean="0">
                <a:solidFill>
                  <a:srgbClr val="00B050"/>
                </a:solidFill>
              </a:rPr>
              <a:t>и второй рециркуляцией для холодного периода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5752"/>
            <a:ext cx="4810639" cy="68522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196752"/>
            <a:ext cx="4392488" cy="5661248"/>
          </a:xfrm>
        </p:spPr>
        <p:txBody>
          <a:bodyPr>
            <a:noAutofit/>
          </a:bodyPr>
          <a:lstStyle/>
          <a:p>
            <a:r>
              <a:rPr lang="ru-RU" b="1" dirty="0" smtClean="0"/>
              <a:t>Исходными </a:t>
            </a:r>
            <a:r>
              <a:rPr lang="ru-RU" b="1" dirty="0"/>
              <a:t>данными </a:t>
            </a:r>
            <a:r>
              <a:rPr lang="ru-RU" b="1" dirty="0" smtClean="0"/>
              <a:t>для построения </a:t>
            </a:r>
            <a:r>
              <a:rPr lang="ru-RU" b="1" dirty="0"/>
              <a:t>процессов </a:t>
            </a:r>
            <a:r>
              <a:rPr lang="ru-RU" b="1" dirty="0" smtClean="0"/>
              <a:t>обработки воздуха: параметры внутреннего </a:t>
            </a:r>
            <a:r>
              <a:rPr lang="ru-RU" b="1" dirty="0"/>
              <a:t>и </a:t>
            </a:r>
            <a:r>
              <a:rPr lang="ru-RU" b="1" dirty="0" smtClean="0"/>
              <a:t>наружного воздуха, </a:t>
            </a:r>
            <a:r>
              <a:rPr lang="ru-RU" b="1" dirty="0"/>
              <a:t>значение </a:t>
            </a:r>
            <a:r>
              <a:rPr lang="ru-RU" b="1" dirty="0" smtClean="0"/>
              <a:t>величины углового коэффициента 𝜀 для </a:t>
            </a:r>
            <a:r>
              <a:rPr lang="ru-RU" b="1" dirty="0"/>
              <a:t>холодного периода, расходы воздуха, </a:t>
            </a:r>
            <a:r>
              <a:rPr lang="ru-RU" b="1" dirty="0" smtClean="0"/>
              <a:t>рассчитанные </a:t>
            </a:r>
            <a:r>
              <a:rPr lang="ru-RU" b="1" dirty="0"/>
              <a:t>в теплый период. </a:t>
            </a:r>
            <a:endParaRPr lang="ru-RU" b="1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1)</a:t>
            </a:r>
            <a:r>
              <a:rPr lang="ru-RU" b="1" dirty="0" smtClean="0"/>
              <a:t> определяем положение на I-d диаграмме </a:t>
            </a:r>
            <a:r>
              <a:rPr lang="ru-RU" b="1" dirty="0" smtClean="0">
                <a:solidFill>
                  <a:srgbClr val="C00000"/>
                </a:solidFill>
              </a:rPr>
              <a:t>точек Н и В </a:t>
            </a:r>
            <a:r>
              <a:rPr lang="ru-RU" b="1" dirty="0" smtClean="0"/>
              <a:t>– параметры наружного и внутреннего воздуха;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2) проводим</a:t>
            </a:r>
            <a:r>
              <a:rPr lang="ru-RU" b="1" dirty="0" smtClean="0"/>
              <a:t> </a:t>
            </a:r>
            <a:r>
              <a:rPr lang="ru-RU" b="1" dirty="0"/>
              <a:t>через точку </a:t>
            </a:r>
            <a:r>
              <a:rPr lang="ru-RU" b="1" dirty="0" smtClean="0"/>
              <a:t>В проводим </a:t>
            </a:r>
            <a:r>
              <a:rPr lang="ru-RU" b="1" dirty="0" smtClean="0">
                <a:solidFill>
                  <a:srgbClr val="C00000"/>
                </a:solidFill>
              </a:rPr>
              <a:t>𝜀 помещения </a:t>
            </a:r>
            <a:r>
              <a:rPr lang="ru-RU" b="1" dirty="0" smtClean="0"/>
              <a:t>для </a:t>
            </a:r>
            <a:r>
              <a:rPr lang="ru-RU" b="1" dirty="0"/>
              <a:t>холодного периода; </a:t>
            </a:r>
          </a:p>
          <a:p>
            <a:r>
              <a:rPr lang="ru-RU" b="1" dirty="0">
                <a:solidFill>
                  <a:srgbClr val="C00000"/>
                </a:solidFill>
              </a:rPr>
              <a:t>3</a:t>
            </a:r>
            <a:r>
              <a:rPr lang="ru-RU" b="1" dirty="0" smtClean="0">
                <a:solidFill>
                  <a:srgbClr val="C00000"/>
                </a:solidFill>
              </a:rPr>
              <a:t>) определяем  </a:t>
            </a:r>
            <a:r>
              <a:rPr lang="ru-RU" b="1" dirty="0">
                <a:solidFill>
                  <a:srgbClr val="C00000"/>
                </a:solidFill>
              </a:rPr>
              <a:t>положение  точки  П</a:t>
            </a:r>
            <a:r>
              <a:rPr lang="ru-RU" b="1" dirty="0"/>
              <a:t>,  для  </a:t>
            </a:r>
            <a:r>
              <a:rPr lang="ru-RU" b="1" dirty="0" smtClean="0"/>
              <a:t>чего  </a:t>
            </a:r>
            <a:r>
              <a:rPr lang="ru-RU" b="1" dirty="0"/>
              <a:t>рассчитываем </a:t>
            </a:r>
            <a:r>
              <a:rPr lang="ru-RU" b="1" dirty="0" smtClean="0"/>
              <a:t>влагосодержание  </a:t>
            </a:r>
            <a:r>
              <a:rPr lang="ru-RU" b="1" dirty="0"/>
              <a:t>𝑑</a:t>
            </a:r>
            <a:r>
              <a:rPr lang="ru-RU" b="1" baseline="-25000" dirty="0"/>
              <a:t> П</a:t>
            </a:r>
            <a:r>
              <a:rPr lang="ru-RU" b="1" dirty="0"/>
              <a:t> :   </a:t>
            </a:r>
            <a:endParaRPr lang="ru-RU" b="1" dirty="0" smtClean="0"/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𝑑 </a:t>
            </a:r>
            <a:r>
              <a:rPr lang="ru-RU" sz="1800" b="1" baseline="-25000" dirty="0">
                <a:solidFill>
                  <a:srgbClr val="C00000"/>
                </a:solidFill>
              </a:rPr>
              <a:t>П </a:t>
            </a:r>
            <a:r>
              <a:rPr lang="ru-RU" sz="1800" b="1" dirty="0">
                <a:solidFill>
                  <a:srgbClr val="C00000"/>
                </a:solidFill>
              </a:rPr>
              <a:t>= 𝑑 </a:t>
            </a:r>
            <a:r>
              <a:rPr lang="ru-RU" sz="1800" b="1" baseline="-25000" dirty="0">
                <a:solidFill>
                  <a:srgbClr val="C00000"/>
                </a:solidFill>
              </a:rPr>
              <a:t>𝐵</a:t>
            </a:r>
            <a:r>
              <a:rPr lang="ru-RU" sz="1800" b="1" dirty="0">
                <a:solidFill>
                  <a:srgbClr val="C00000"/>
                </a:solidFill>
              </a:rPr>
              <a:t> − </a:t>
            </a:r>
            <a:r>
              <a:rPr lang="ru-RU" sz="1800" b="1" dirty="0" smtClean="0">
                <a:solidFill>
                  <a:srgbClr val="C00000"/>
                </a:solidFill>
              </a:rPr>
              <a:t>𝑊</a:t>
            </a:r>
            <a:r>
              <a:rPr lang="ru-RU" sz="1800" b="1" dirty="0">
                <a:solidFill>
                  <a:srgbClr val="C00000"/>
                </a:solidFill>
              </a:rPr>
              <a:t>∙ 10 </a:t>
            </a:r>
            <a:r>
              <a:rPr lang="ru-RU" sz="1800" b="1" baseline="30000" dirty="0" smtClean="0">
                <a:solidFill>
                  <a:srgbClr val="C00000"/>
                </a:solidFill>
              </a:rPr>
              <a:t>3</a:t>
            </a:r>
            <a:r>
              <a:rPr lang="ru-RU" sz="1800" b="1" dirty="0" smtClean="0">
                <a:solidFill>
                  <a:srgbClr val="C00000"/>
                </a:solidFill>
              </a:rPr>
              <a:t> / 𝐺,  </a:t>
            </a:r>
            <a:endParaRPr lang="ru-RU" sz="1800" b="1" dirty="0">
              <a:solidFill>
                <a:srgbClr val="C00000"/>
              </a:solidFill>
            </a:endParaRPr>
          </a:p>
          <a:p>
            <a:r>
              <a:rPr lang="ru-RU" b="1" dirty="0" smtClean="0"/>
              <a:t>где 𝑊 - </a:t>
            </a:r>
            <a:r>
              <a:rPr lang="ru-RU" b="1" dirty="0" err="1" smtClean="0"/>
              <a:t>влаговыделения</a:t>
            </a:r>
            <a:r>
              <a:rPr lang="ru-RU" b="1" dirty="0" smtClean="0"/>
              <a:t> в </a:t>
            </a:r>
            <a:r>
              <a:rPr lang="ru-RU" b="1" dirty="0"/>
              <a:t>помещении в холодный период, кг/ч; </a:t>
            </a:r>
            <a:r>
              <a:rPr lang="ru-RU" b="1" dirty="0" smtClean="0"/>
              <a:t>𝐺 - расход </a:t>
            </a:r>
            <a:r>
              <a:rPr lang="ru-RU" b="1" dirty="0"/>
              <a:t>воздуха, рассчитанный в теплый период, кг/ч; </a:t>
            </a:r>
            <a:r>
              <a:rPr lang="ru-RU" b="1" dirty="0" smtClean="0"/>
              <a:t>𝑑</a:t>
            </a:r>
            <a:r>
              <a:rPr lang="ru-RU" b="1" baseline="-25000" dirty="0" smtClean="0"/>
              <a:t>П</a:t>
            </a:r>
            <a:r>
              <a:rPr lang="ru-RU" b="1" dirty="0" smtClean="0"/>
              <a:t>, 𝑑</a:t>
            </a:r>
            <a:r>
              <a:rPr lang="ru-RU" b="1" baseline="-25000" dirty="0" smtClean="0"/>
              <a:t>𝐵</a:t>
            </a:r>
            <a:r>
              <a:rPr lang="ru-RU" b="1" dirty="0" smtClean="0"/>
              <a:t>  - влагосодержание приточного и </a:t>
            </a:r>
            <a:r>
              <a:rPr lang="ru-RU" b="1" dirty="0"/>
              <a:t>внутреннего </a:t>
            </a:r>
            <a:r>
              <a:rPr lang="ru-RU" b="1" dirty="0" smtClean="0"/>
              <a:t>воздуха</a:t>
            </a:r>
            <a:r>
              <a:rPr lang="ru-RU" b="1" dirty="0"/>
              <a:t>, г/кг. </a:t>
            </a:r>
          </a:p>
          <a:p>
            <a:r>
              <a:rPr lang="ru-RU" b="1" dirty="0"/>
              <a:t>Проводим </a:t>
            </a:r>
            <a:r>
              <a:rPr lang="ru-RU" b="1" dirty="0" smtClean="0"/>
              <a:t>линию 𝑑</a:t>
            </a:r>
            <a:r>
              <a:rPr lang="ru-RU" b="1" baseline="-25000" dirty="0" smtClean="0"/>
              <a:t>П</a:t>
            </a:r>
            <a:r>
              <a:rPr lang="ru-RU" b="1" dirty="0" smtClean="0"/>
              <a:t> </a:t>
            </a:r>
            <a:r>
              <a:rPr lang="ru-RU" b="1" dirty="0"/>
              <a:t>= </a:t>
            </a:r>
            <a:r>
              <a:rPr lang="ru-RU" b="1" dirty="0" smtClean="0"/>
              <a:t>𝑐𝑜𝑛𝑠𝑡  </a:t>
            </a:r>
            <a:r>
              <a:rPr lang="ru-RU" b="1" dirty="0"/>
              <a:t>до пересечения с лучом </a:t>
            </a:r>
            <a:r>
              <a:rPr lang="ru-RU" b="1" dirty="0" smtClean="0"/>
              <a:t>процесса 𝜀 </a:t>
            </a:r>
            <a:r>
              <a:rPr lang="ru-RU" b="1" dirty="0"/>
              <a:t>и ставим </a:t>
            </a:r>
            <a:r>
              <a:rPr lang="ru-RU" b="1" dirty="0" smtClean="0"/>
              <a:t>точку </a:t>
            </a:r>
            <a:r>
              <a:rPr lang="ru-RU" b="1" dirty="0"/>
              <a:t>П. Для уточнения расчетов определяют энтальпию точки П </a:t>
            </a:r>
            <a:r>
              <a:rPr lang="ru-RU" b="1" dirty="0" smtClean="0"/>
              <a:t>из уравнения: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𝐼 </a:t>
            </a:r>
            <a:r>
              <a:rPr lang="ru-RU" sz="1600" b="1" baseline="-25000" dirty="0">
                <a:solidFill>
                  <a:srgbClr val="C00000"/>
                </a:solidFill>
              </a:rPr>
              <a:t>П</a:t>
            </a:r>
            <a:r>
              <a:rPr lang="ru-RU" sz="1600" b="1" dirty="0">
                <a:solidFill>
                  <a:srgbClr val="C00000"/>
                </a:solidFill>
              </a:rPr>
              <a:t> = 𝐼 </a:t>
            </a:r>
            <a:r>
              <a:rPr lang="ru-RU" sz="1600" b="1" baseline="-25000" dirty="0">
                <a:solidFill>
                  <a:srgbClr val="C00000"/>
                </a:solidFill>
              </a:rPr>
              <a:t>𝐵</a:t>
            </a:r>
            <a:r>
              <a:rPr lang="ru-RU" sz="1600" b="1" dirty="0">
                <a:solidFill>
                  <a:srgbClr val="C00000"/>
                </a:solidFill>
              </a:rPr>
              <a:t> − 3,6 ∙ </a:t>
            </a:r>
            <a:r>
              <a:rPr lang="ru-RU" sz="1600" b="1" dirty="0" smtClean="0">
                <a:solidFill>
                  <a:srgbClr val="C00000"/>
                </a:solidFill>
              </a:rPr>
              <a:t>𝑄 / 𝐺 </a:t>
            </a:r>
            <a:r>
              <a:rPr lang="ru-RU" sz="1600" b="1" dirty="0">
                <a:solidFill>
                  <a:srgbClr val="C00000"/>
                </a:solidFill>
              </a:rPr>
              <a:t>,  </a:t>
            </a:r>
          </a:p>
          <a:p>
            <a:r>
              <a:rPr lang="ru-RU" b="1" dirty="0"/>
              <a:t>где </a:t>
            </a:r>
            <a:r>
              <a:rPr lang="ru-RU" b="1" dirty="0" smtClean="0"/>
              <a:t>𝑄 - избыточные </a:t>
            </a:r>
            <a:r>
              <a:rPr lang="ru-RU" b="1" dirty="0"/>
              <a:t>тепловыделения в </a:t>
            </a:r>
            <a:r>
              <a:rPr lang="ru-RU" b="1" dirty="0" smtClean="0"/>
              <a:t>холодный </a:t>
            </a:r>
            <a:r>
              <a:rPr lang="ru-RU" b="1" dirty="0"/>
              <a:t>период, Вт; </a:t>
            </a:r>
            <a:r>
              <a:rPr lang="ru-RU" b="1" dirty="0" smtClean="0"/>
              <a:t>𝐼</a:t>
            </a:r>
            <a:r>
              <a:rPr lang="ru-RU" b="1" baseline="-25000" dirty="0" smtClean="0"/>
              <a:t>П</a:t>
            </a:r>
            <a:r>
              <a:rPr lang="ru-RU" b="1" dirty="0" smtClean="0"/>
              <a:t>, 𝐼</a:t>
            </a:r>
            <a:r>
              <a:rPr lang="ru-RU" b="1" baseline="-25000" dirty="0" smtClean="0"/>
              <a:t>𝐵</a:t>
            </a:r>
            <a:r>
              <a:rPr lang="ru-RU" b="1" dirty="0"/>
              <a:t> </a:t>
            </a:r>
            <a:r>
              <a:rPr lang="ru-RU" b="1" dirty="0" smtClean="0"/>
              <a:t>- энтальпия  </a:t>
            </a:r>
            <a:r>
              <a:rPr lang="ru-RU" b="1" dirty="0"/>
              <a:t>соответственно  приточного  и  внутреннего  воздуха, </a:t>
            </a:r>
            <a:r>
              <a:rPr lang="ru-RU" b="1" dirty="0" smtClean="0"/>
              <a:t>кДж/кг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76631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5752"/>
            <a:ext cx="4090559" cy="68522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5040560" cy="5877272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4) </a:t>
            </a:r>
            <a:r>
              <a:rPr lang="ru-RU" sz="1600" b="1" dirty="0" smtClean="0">
                <a:solidFill>
                  <a:srgbClr val="C00000"/>
                </a:solidFill>
              </a:rPr>
              <a:t>вычисляем влагосодержание </a:t>
            </a:r>
            <a:r>
              <a:rPr lang="ru-RU" sz="1600" b="1" dirty="0" smtClean="0"/>
              <a:t>воздуха </a:t>
            </a:r>
            <a:r>
              <a:rPr lang="ru-RU" sz="1600" b="1" dirty="0" smtClean="0">
                <a:solidFill>
                  <a:srgbClr val="C00000"/>
                </a:solidFill>
              </a:rPr>
              <a:t>на выходе из </a:t>
            </a:r>
            <a:r>
              <a:rPr lang="ru-RU" sz="1600" b="1" dirty="0">
                <a:solidFill>
                  <a:srgbClr val="C00000"/>
                </a:solidFill>
              </a:rPr>
              <a:t>оросительной </a:t>
            </a:r>
            <a:r>
              <a:rPr lang="ru-RU" sz="1600" b="1" dirty="0" smtClean="0">
                <a:solidFill>
                  <a:srgbClr val="C00000"/>
                </a:solidFill>
              </a:rPr>
              <a:t>камеры</a:t>
            </a:r>
            <a:r>
              <a:rPr lang="ru-RU" sz="1600" b="1" dirty="0" smtClean="0"/>
              <a:t> </a:t>
            </a:r>
            <a:r>
              <a:rPr lang="ru-RU" sz="1600" b="1" dirty="0"/>
              <a:t>из </a:t>
            </a:r>
            <a:r>
              <a:rPr lang="ru-RU" sz="1600" b="1" dirty="0" smtClean="0"/>
              <a:t>уравнения: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𝑑 </a:t>
            </a:r>
            <a:r>
              <a:rPr lang="ru-RU" sz="2000" b="1" baseline="-25000" dirty="0">
                <a:solidFill>
                  <a:srgbClr val="C00000"/>
                </a:solidFill>
              </a:rPr>
              <a:t>𝑂 </a:t>
            </a:r>
            <a:r>
              <a:rPr lang="ru-RU" sz="2000" b="1" dirty="0">
                <a:solidFill>
                  <a:srgbClr val="C00000"/>
                </a:solidFill>
              </a:rPr>
              <a:t>= 𝑑 </a:t>
            </a:r>
            <a:r>
              <a:rPr lang="ru-RU" sz="2000" b="1" baseline="-25000" dirty="0">
                <a:solidFill>
                  <a:srgbClr val="C00000"/>
                </a:solidFill>
              </a:rPr>
              <a:t>𝐵</a:t>
            </a:r>
            <a:r>
              <a:rPr lang="ru-RU" sz="2000" b="1" dirty="0">
                <a:solidFill>
                  <a:srgbClr val="C00000"/>
                </a:solidFill>
              </a:rPr>
              <a:t> − </a:t>
            </a:r>
            <a:r>
              <a:rPr lang="ru-RU" sz="2000" b="1" dirty="0" smtClean="0">
                <a:solidFill>
                  <a:srgbClr val="C00000"/>
                </a:solidFill>
              </a:rPr>
              <a:t>𝐺 (</a:t>
            </a:r>
            <a:r>
              <a:rPr lang="ru-RU" sz="2000" b="1" dirty="0">
                <a:solidFill>
                  <a:srgbClr val="C00000"/>
                </a:solidFill>
              </a:rPr>
              <a:t>𝑑 </a:t>
            </a:r>
            <a:r>
              <a:rPr lang="ru-RU" sz="2000" b="1" baseline="-25000" dirty="0">
                <a:solidFill>
                  <a:srgbClr val="C00000"/>
                </a:solidFill>
              </a:rPr>
              <a:t>𝐵</a:t>
            </a:r>
            <a:r>
              <a:rPr lang="ru-RU" sz="2000" b="1" dirty="0">
                <a:solidFill>
                  <a:srgbClr val="C00000"/>
                </a:solidFill>
              </a:rPr>
              <a:t> − 𝑑 </a:t>
            </a:r>
            <a:r>
              <a:rPr lang="ru-RU" sz="2000" b="1" baseline="-25000" dirty="0">
                <a:solidFill>
                  <a:srgbClr val="C00000"/>
                </a:solidFill>
              </a:rPr>
              <a:t>П</a:t>
            </a:r>
            <a:r>
              <a:rPr lang="ru-RU" sz="2000" b="1" dirty="0">
                <a:solidFill>
                  <a:srgbClr val="C00000"/>
                </a:solidFill>
              </a:rPr>
              <a:t> )</a:t>
            </a:r>
            <a:r>
              <a:rPr lang="ru-RU" sz="2000" b="1" dirty="0" smtClean="0">
                <a:solidFill>
                  <a:srgbClr val="C00000"/>
                </a:solidFill>
              </a:rPr>
              <a:t>/𝐺 </a:t>
            </a:r>
            <a:r>
              <a:rPr lang="ru-RU" sz="2000" b="1" baseline="-25000" dirty="0">
                <a:solidFill>
                  <a:srgbClr val="C00000"/>
                </a:solidFill>
              </a:rPr>
              <a:t>𝑃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000" b="1" dirty="0" smtClean="0">
                <a:solidFill>
                  <a:srgbClr val="C00000"/>
                </a:solidFill>
              </a:rPr>
              <a:t>.</a:t>
            </a:r>
            <a:endParaRPr lang="ru-RU" sz="2000" b="1" dirty="0">
              <a:solidFill>
                <a:srgbClr val="C00000"/>
              </a:solidFill>
            </a:endParaRPr>
          </a:p>
          <a:p>
            <a:r>
              <a:rPr lang="ru-RU" sz="1600" b="1" dirty="0" smtClean="0"/>
              <a:t>Точка О </a:t>
            </a:r>
            <a:r>
              <a:rPr lang="ru-RU" sz="1600" b="1" dirty="0"/>
              <a:t>находится на линии пересечения  </a:t>
            </a:r>
            <a:r>
              <a:rPr lang="ru-RU" sz="1600" b="1" dirty="0" smtClean="0"/>
              <a:t>𝑑</a:t>
            </a:r>
            <a:r>
              <a:rPr lang="ru-RU" sz="1600" b="1" baseline="-25000" dirty="0" smtClean="0"/>
              <a:t>𝑂</a:t>
            </a:r>
            <a:r>
              <a:rPr lang="ru-RU" sz="1600" b="1" dirty="0" smtClean="0"/>
              <a:t> </a:t>
            </a:r>
            <a:r>
              <a:rPr lang="ru-RU" sz="1600" b="1" dirty="0"/>
              <a:t>= </a:t>
            </a:r>
            <a:r>
              <a:rPr lang="ru-RU" sz="1600" b="1" dirty="0" smtClean="0"/>
              <a:t>𝑐𝑜𝑛𝑠𝑡  </a:t>
            </a:r>
            <a:r>
              <a:rPr lang="ru-RU" sz="1600" b="1" dirty="0"/>
              <a:t>и кривой  </a:t>
            </a:r>
            <a:r>
              <a:rPr lang="ru-RU" sz="1600" b="1" dirty="0" smtClean="0"/>
              <a:t>𝜑</a:t>
            </a:r>
            <a:r>
              <a:rPr lang="ru-RU" sz="1600" b="1" baseline="-25000" dirty="0" smtClean="0"/>
              <a:t>О </a:t>
            </a:r>
            <a:r>
              <a:rPr lang="ru-RU" sz="1600" b="1" dirty="0"/>
              <a:t>= 90 </a:t>
            </a:r>
            <a:r>
              <a:rPr lang="ru-RU" sz="1600" b="1" dirty="0" smtClean="0"/>
              <a:t>÷95%. </a:t>
            </a:r>
            <a:r>
              <a:rPr lang="ru-RU" sz="1600" b="1" dirty="0"/>
              <a:t>Соединяем </a:t>
            </a:r>
            <a:r>
              <a:rPr lang="ru-RU" sz="1600" b="1" dirty="0" smtClean="0"/>
              <a:t>точку </a:t>
            </a:r>
            <a:r>
              <a:rPr lang="ru-RU" sz="1600" b="1" dirty="0"/>
              <a:t>О с точкой В прямой линией ОВ на пересечении ее с </a:t>
            </a:r>
            <a:r>
              <a:rPr lang="ru-RU" sz="1600" b="1" dirty="0" smtClean="0"/>
              <a:t>линией 𝑑</a:t>
            </a:r>
            <a:r>
              <a:rPr lang="ru-RU" sz="1600" b="1" baseline="-25000" dirty="0" smtClean="0"/>
              <a:t>П </a:t>
            </a:r>
            <a:r>
              <a:rPr lang="ru-RU" sz="1600" b="1" dirty="0"/>
              <a:t>= </a:t>
            </a:r>
            <a:r>
              <a:rPr lang="ru-RU" sz="1600" b="1" dirty="0" smtClean="0"/>
              <a:t>𝑐𝑜𝑛𝑠𝑡 определяем положение точки смеси С1 </a:t>
            </a:r>
            <a:r>
              <a:rPr lang="ru-RU" sz="1600" b="1" dirty="0"/>
              <a:t>;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5) </a:t>
            </a:r>
            <a:r>
              <a:rPr lang="ru-RU" sz="1600" b="1" dirty="0" smtClean="0"/>
              <a:t>в зависимости от конкретных условий </a:t>
            </a:r>
            <a:r>
              <a:rPr lang="ru-RU" sz="1600" b="1" dirty="0"/>
              <a:t>воздух </a:t>
            </a:r>
            <a:r>
              <a:rPr lang="ru-RU" sz="1600" b="1" dirty="0" smtClean="0"/>
              <a:t>первой рециркуляции может быть подмешан к наружному воздуху как перед </a:t>
            </a:r>
            <a:r>
              <a:rPr lang="ru-RU" sz="1600" b="1" dirty="0"/>
              <a:t>воздухонагревателем </a:t>
            </a:r>
            <a:r>
              <a:rPr lang="ru-RU" sz="1600" b="1" dirty="0" smtClean="0"/>
              <a:t>первой </a:t>
            </a:r>
            <a:r>
              <a:rPr lang="ru-RU" sz="1600" b="1" dirty="0"/>
              <a:t>ступени</a:t>
            </a:r>
            <a:r>
              <a:rPr lang="ru-RU" sz="1600" b="1" dirty="0" smtClean="0"/>
              <a:t>, так и </a:t>
            </a:r>
            <a:r>
              <a:rPr lang="ru-RU" sz="1600" b="1" dirty="0"/>
              <a:t>после </a:t>
            </a:r>
            <a:r>
              <a:rPr lang="ru-RU" sz="1600" b="1" dirty="0" smtClean="0"/>
              <a:t>него. </a:t>
            </a:r>
            <a:r>
              <a:rPr lang="ru-RU" sz="1600" b="1" dirty="0"/>
              <a:t>В  </a:t>
            </a:r>
            <a:r>
              <a:rPr lang="ru-RU" sz="1600" b="1" dirty="0" smtClean="0"/>
              <a:t>зависимости </a:t>
            </a:r>
            <a:r>
              <a:rPr lang="ru-RU" sz="1600" b="1" dirty="0"/>
              <a:t>от </a:t>
            </a:r>
            <a:r>
              <a:rPr lang="ru-RU" sz="1600" b="1" dirty="0" smtClean="0"/>
              <a:t>этого </a:t>
            </a:r>
            <a:r>
              <a:rPr lang="ru-RU" sz="1600" b="1" dirty="0"/>
              <a:t>производится </a:t>
            </a:r>
            <a:r>
              <a:rPr lang="ru-RU" sz="1600" b="1" dirty="0" smtClean="0"/>
              <a:t>дальнейшее </a:t>
            </a:r>
            <a:r>
              <a:rPr lang="ru-RU" sz="1600" b="1" dirty="0"/>
              <a:t>построение </a:t>
            </a:r>
            <a:r>
              <a:rPr lang="ru-RU" sz="1600" b="1" dirty="0" smtClean="0"/>
              <a:t>процесса обработки </a:t>
            </a:r>
            <a:r>
              <a:rPr lang="ru-RU" sz="1600" b="1" dirty="0"/>
              <a:t>воздуха</a:t>
            </a:r>
            <a:r>
              <a:rPr lang="ru-RU" sz="1600" b="1" dirty="0" smtClean="0"/>
              <a:t>. </a:t>
            </a:r>
            <a:r>
              <a:rPr lang="ru-RU" sz="1600" b="1" dirty="0"/>
              <a:t>Предположим</a:t>
            </a:r>
            <a:r>
              <a:rPr lang="ru-RU" sz="1600" b="1" dirty="0" smtClean="0"/>
              <a:t>, что смешение наружного воздуха </a:t>
            </a:r>
            <a:r>
              <a:rPr lang="ru-RU" sz="1600" b="1" dirty="0"/>
              <a:t>и </a:t>
            </a:r>
            <a:r>
              <a:rPr lang="ru-RU" sz="1600" b="1" dirty="0" smtClean="0"/>
              <a:t>воздуха </a:t>
            </a:r>
            <a:r>
              <a:rPr lang="ru-RU" sz="1600" b="1" dirty="0"/>
              <a:t>первой </a:t>
            </a:r>
            <a:r>
              <a:rPr lang="ru-RU" sz="1600" b="1" dirty="0" smtClean="0"/>
              <a:t>рециркуляции </a:t>
            </a:r>
            <a:r>
              <a:rPr lang="ru-RU" sz="1600" b="1" dirty="0"/>
              <a:t>производится </a:t>
            </a:r>
            <a:r>
              <a:rPr lang="ru-RU" sz="1600" b="1" dirty="0" smtClean="0"/>
              <a:t>после воздухонагревателя первой ступени. Тогда влагосодержание точки </a:t>
            </a:r>
            <a:r>
              <a:rPr lang="ru-RU" sz="1600" b="1" dirty="0"/>
              <a:t>смеси </a:t>
            </a:r>
            <a:r>
              <a:rPr lang="ru-RU" sz="1600" b="1" dirty="0" smtClean="0"/>
              <a:t>первой рециркуляции: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𝑑 </a:t>
            </a:r>
            <a:r>
              <a:rPr lang="ru-RU" sz="2000" b="1" baseline="-25000" dirty="0">
                <a:solidFill>
                  <a:srgbClr val="C00000"/>
                </a:solidFill>
              </a:rPr>
              <a:t>𝐶</a:t>
            </a:r>
            <a:r>
              <a:rPr lang="ru-RU" sz="2000" b="1" dirty="0">
                <a:solidFill>
                  <a:srgbClr val="C00000"/>
                </a:solidFill>
              </a:rPr>
              <a:t> = 𝑑 𝐵 − 𝐺 </a:t>
            </a:r>
            <a:r>
              <a:rPr lang="ru-RU" sz="2000" b="1" baseline="-25000" dirty="0">
                <a:solidFill>
                  <a:srgbClr val="C00000"/>
                </a:solidFill>
              </a:rPr>
              <a:t>𝑂𝑃</a:t>
            </a:r>
            <a:r>
              <a:rPr lang="ru-RU" sz="2000" b="1" dirty="0">
                <a:solidFill>
                  <a:srgbClr val="C00000"/>
                </a:solidFill>
              </a:rPr>
              <a:t> (𝑑 </a:t>
            </a:r>
            <a:r>
              <a:rPr lang="ru-RU" sz="2000" b="1" baseline="-25000" dirty="0">
                <a:solidFill>
                  <a:srgbClr val="C00000"/>
                </a:solidFill>
              </a:rPr>
              <a:t>𝐵</a:t>
            </a:r>
            <a:r>
              <a:rPr lang="ru-RU" sz="2000" b="1" dirty="0">
                <a:solidFill>
                  <a:srgbClr val="C00000"/>
                </a:solidFill>
              </a:rPr>
              <a:t> − 𝑑 </a:t>
            </a:r>
            <a:r>
              <a:rPr lang="ru-RU" sz="2000" b="1" baseline="-25000" dirty="0">
                <a:solidFill>
                  <a:srgbClr val="C00000"/>
                </a:solidFill>
              </a:rPr>
              <a:t>𝐻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) / 𝐺 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𝐻</a:t>
            </a:r>
            <a:r>
              <a:rPr lang="ru-RU" sz="2000" b="1" dirty="0" smtClean="0">
                <a:solidFill>
                  <a:srgbClr val="C00000"/>
                </a:solidFill>
              </a:rPr>
              <a:t>.  </a:t>
            </a:r>
            <a:endParaRPr lang="ru-RU" sz="2000" b="1" dirty="0">
              <a:solidFill>
                <a:srgbClr val="C00000"/>
              </a:solidFill>
            </a:endParaRPr>
          </a:p>
          <a:p>
            <a:r>
              <a:rPr lang="ru-RU" sz="1600" b="1" dirty="0" smtClean="0"/>
              <a:t>Точка С находится на пересечении линии 𝑑</a:t>
            </a:r>
            <a:r>
              <a:rPr lang="ru-RU" sz="1600" b="1" baseline="-25000" dirty="0" smtClean="0"/>
              <a:t>С </a:t>
            </a:r>
            <a:r>
              <a:rPr lang="ru-RU" sz="1600" b="1" dirty="0"/>
              <a:t>= </a:t>
            </a:r>
            <a:r>
              <a:rPr lang="ru-RU" sz="1600" b="1" dirty="0" smtClean="0"/>
              <a:t>𝑐𝑜𝑛𝑠𝑡  с линией 𝐼</a:t>
            </a:r>
            <a:r>
              <a:rPr lang="ru-RU" sz="1600" b="1" baseline="-25000" dirty="0" smtClean="0"/>
              <a:t>𝑂</a:t>
            </a:r>
            <a:r>
              <a:rPr lang="ru-RU" sz="1600" b="1" dirty="0" smtClean="0"/>
              <a:t> = 𝑐𝑜𝑛𝑠𝑡 . На пересечении </a:t>
            </a:r>
            <a:r>
              <a:rPr lang="ru-RU" sz="1600" b="1" dirty="0"/>
              <a:t>продолжения </a:t>
            </a:r>
            <a:r>
              <a:rPr lang="ru-RU" sz="1600" b="1" dirty="0" smtClean="0"/>
              <a:t>линии СВ с линией 𝑑</a:t>
            </a:r>
            <a:r>
              <a:rPr lang="ru-RU" sz="1600" b="1" baseline="-25000" dirty="0" smtClean="0"/>
              <a:t>Н</a:t>
            </a:r>
            <a:r>
              <a:rPr lang="ru-RU" sz="1600" b="1" dirty="0" smtClean="0"/>
              <a:t> = 𝑐𝑜𝑛𝑠𝑡 находят положение точки К</a:t>
            </a:r>
            <a:endParaRPr lang="ru-RU" sz="1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3218"/>
            <a:ext cx="4752528" cy="92193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СКВ с двумя рециркуляциями для холодного периода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05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4608512" cy="864096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00B050"/>
                </a:solidFill>
              </a:rPr>
              <a:t>СКВ с двумя рециркуляциями для холодного периода</a:t>
            </a:r>
            <a:endParaRPr lang="ru-RU" sz="2200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5752"/>
            <a:ext cx="4522607" cy="68522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764704"/>
            <a:ext cx="4464496" cy="6093296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НК </a:t>
            </a:r>
            <a:r>
              <a:rPr lang="ru-RU" sz="1600" b="1" dirty="0"/>
              <a:t>- процесс нагрева наружного воздуха в воздухонагревателе первой ступени нагрева, КВ - процесс смешения наружного воздуха с воздухом из помещения в смесительной камере, СО – адиабатное увлажнение воздуха в оросительной камере, ОВ - процесс смешения воздуха из оросительной камеры с воздухом второй рециркуляции, С</a:t>
            </a:r>
            <a:r>
              <a:rPr lang="ru-RU" sz="1600" b="1" baseline="-25000" dirty="0"/>
              <a:t>1</a:t>
            </a:r>
            <a:r>
              <a:rPr lang="ru-RU" sz="1600" b="1" dirty="0"/>
              <a:t>П - нагрев воздуха в воздухонагревателе второй ступени, ПВ-изменения состояния воздуха в </a:t>
            </a:r>
            <a:r>
              <a:rPr lang="ru-RU" sz="1600" b="1" dirty="0" smtClean="0"/>
              <a:t>помещении. Расход тепла на нагревание воздуха в калорифере первого подогрева по уравнению: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𝑄 </a:t>
            </a:r>
            <a:r>
              <a:rPr lang="ru-RU" sz="2000" b="1" baseline="-25000" dirty="0">
                <a:solidFill>
                  <a:srgbClr val="C00000"/>
                </a:solidFill>
              </a:rPr>
              <a:t>𝐼 </a:t>
            </a:r>
            <a:r>
              <a:rPr lang="ru-RU" sz="2000" b="1" dirty="0">
                <a:solidFill>
                  <a:srgbClr val="C00000"/>
                </a:solidFill>
              </a:rPr>
              <a:t>= 𝐺 </a:t>
            </a:r>
            <a:r>
              <a:rPr lang="ru-RU" sz="2000" b="1" baseline="-25000" dirty="0">
                <a:solidFill>
                  <a:srgbClr val="C00000"/>
                </a:solidFill>
              </a:rPr>
              <a:t>Н </a:t>
            </a:r>
            <a:r>
              <a:rPr lang="ru-RU" sz="2000" b="1" dirty="0">
                <a:solidFill>
                  <a:srgbClr val="C00000"/>
                </a:solidFill>
              </a:rPr>
              <a:t>(𝐼 </a:t>
            </a:r>
            <a:r>
              <a:rPr lang="ru-RU" sz="2000" b="1" baseline="-25000" dirty="0">
                <a:solidFill>
                  <a:srgbClr val="C00000"/>
                </a:solidFill>
              </a:rPr>
              <a:t>К</a:t>
            </a:r>
            <a:r>
              <a:rPr lang="ru-RU" sz="2000" b="1" dirty="0">
                <a:solidFill>
                  <a:srgbClr val="C00000"/>
                </a:solidFill>
              </a:rPr>
              <a:t> − 𝐼 </a:t>
            </a:r>
            <a:r>
              <a:rPr lang="ru-RU" sz="2000" b="1" baseline="-25000" dirty="0">
                <a:solidFill>
                  <a:srgbClr val="C00000"/>
                </a:solidFill>
              </a:rPr>
              <a:t>Н</a:t>
            </a:r>
            <a:r>
              <a:rPr lang="ru-RU" sz="2000" b="1" dirty="0">
                <a:solidFill>
                  <a:srgbClr val="C00000"/>
                </a:solidFill>
              </a:rPr>
              <a:t> );  </a:t>
            </a:r>
          </a:p>
          <a:p>
            <a:r>
              <a:rPr lang="ru-RU" sz="1600" b="1" dirty="0"/>
              <a:t>Расход </a:t>
            </a:r>
            <a:r>
              <a:rPr lang="ru-RU" sz="1600" b="1" dirty="0" smtClean="0"/>
              <a:t>тепла </a:t>
            </a:r>
            <a:r>
              <a:rPr lang="ru-RU" sz="1600" b="1" dirty="0"/>
              <a:t>на </a:t>
            </a:r>
            <a:r>
              <a:rPr lang="ru-RU" sz="1600" b="1" dirty="0" smtClean="0"/>
              <a:t>нагревание </a:t>
            </a:r>
            <a:r>
              <a:rPr lang="ru-RU" sz="1600" b="1" dirty="0"/>
              <a:t>воздуха </a:t>
            </a:r>
            <a:r>
              <a:rPr lang="ru-RU" sz="1600" b="1" dirty="0" smtClean="0"/>
              <a:t>в калорифере второго подогрева по уравнению: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𝑄 </a:t>
            </a:r>
            <a:r>
              <a:rPr lang="ru-RU" sz="2000" b="1" baseline="-25000" dirty="0">
                <a:solidFill>
                  <a:srgbClr val="C00000"/>
                </a:solidFill>
              </a:rPr>
              <a:t>𝐼𝐼</a:t>
            </a:r>
            <a:r>
              <a:rPr lang="ru-RU" sz="2000" b="1" dirty="0">
                <a:solidFill>
                  <a:srgbClr val="C00000"/>
                </a:solidFill>
              </a:rPr>
              <a:t> = </a:t>
            </a:r>
            <a:r>
              <a:rPr lang="ru-RU" sz="2000" b="1" dirty="0" smtClean="0">
                <a:solidFill>
                  <a:srgbClr val="C00000"/>
                </a:solidFill>
              </a:rPr>
              <a:t>𝐺 (</a:t>
            </a:r>
            <a:r>
              <a:rPr lang="ru-RU" sz="2000" b="1" dirty="0">
                <a:solidFill>
                  <a:srgbClr val="C00000"/>
                </a:solidFill>
              </a:rPr>
              <a:t>𝐼 </a:t>
            </a:r>
            <a:r>
              <a:rPr lang="ru-RU" sz="2000" b="1" baseline="-25000" dirty="0">
                <a:solidFill>
                  <a:srgbClr val="C00000"/>
                </a:solidFill>
              </a:rPr>
              <a:t>П</a:t>
            </a:r>
            <a:r>
              <a:rPr lang="ru-RU" sz="2000" b="1" dirty="0">
                <a:solidFill>
                  <a:srgbClr val="C00000"/>
                </a:solidFill>
              </a:rPr>
              <a:t> − 𝐼 </a:t>
            </a:r>
            <a:r>
              <a:rPr lang="ru-RU" sz="2000" b="1" baseline="-25000" dirty="0">
                <a:solidFill>
                  <a:srgbClr val="C00000"/>
                </a:solidFill>
              </a:rPr>
              <a:t>С1 </a:t>
            </a:r>
            <a:r>
              <a:rPr lang="ru-RU" sz="2000" b="1" dirty="0">
                <a:solidFill>
                  <a:srgbClr val="C00000"/>
                </a:solidFill>
              </a:rPr>
              <a:t>);  </a:t>
            </a:r>
          </a:p>
          <a:p>
            <a:r>
              <a:rPr lang="ru-RU" sz="1600" b="1" dirty="0"/>
              <a:t>где </a:t>
            </a:r>
            <a:r>
              <a:rPr lang="ru-RU" sz="1600" b="1" dirty="0" smtClean="0"/>
              <a:t>𝐼</a:t>
            </a:r>
            <a:r>
              <a:rPr lang="ru-RU" sz="1600" b="1" baseline="-25000" dirty="0" smtClean="0"/>
              <a:t>К</a:t>
            </a:r>
            <a:r>
              <a:rPr lang="ru-RU" sz="1600" b="1" dirty="0" smtClean="0"/>
              <a:t>, 𝐼</a:t>
            </a:r>
            <a:r>
              <a:rPr lang="ru-RU" sz="1600" b="1" baseline="-25000" dirty="0" smtClean="0"/>
              <a:t>Н</a:t>
            </a:r>
            <a:r>
              <a:rPr lang="ru-RU" sz="1600" b="1" dirty="0" smtClean="0"/>
              <a:t>  - энтальпия воздуха на выходе и входе </a:t>
            </a:r>
            <a:r>
              <a:rPr lang="ru-RU" sz="1600" b="1" dirty="0"/>
              <a:t>в </a:t>
            </a:r>
            <a:r>
              <a:rPr lang="ru-RU" sz="1600" b="1" dirty="0" smtClean="0"/>
              <a:t>калорифер первого подогрева; 𝐼</a:t>
            </a:r>
            <a:r>
              <a:rPr lang="ru-RU" sz="1600" b="1" baseline="-25000" dirty="0" smtClean="0"/>
              <a:t>П</a:t>
            </a:r>
            <a:r>
              <a:rPr lang="ru-RU" sz="1600" b="1" dirty="0" smtClean="0"/>
              <a:t>, 𝐼</a:t>
            </a:r>
            <a:r>
              <a:rPr lang="ru-RU" sz="1600" b="1" baseline="-25000" dirty="0" smtClean="0"/>
              <a:t>С1</a:t>
            </a:r>
            <a:r>
              <a:rPr lang="ru-RU" sz="1600" b="1" dirty="0" smtClean="0"/>
              <a:t> - энтальпия воздуха на </a:t>
            </a:r>
            <a:r>
              <a:rPr lang="ru-RU" sz="1600" b="1" dirty="0"/>
              <a:t>выходе </a:t>
            </a:r>
            <a:r>
              <a:rPr lang="ru-RU" sz="1600" b="1" dirty="0" smtClean="0"/>
              <a:t>и входе в калорифер </a:t>
            </a:r>
            <a:r>
              <a:rPr lang="ru-RU" sz="1600" b="1" dirty="0"/>
              <a:t>второго подогрева, </a:t>
            </a:r>
            <a:r>
              <a:rPr lang="en-US" sz="1600" b="1" dirty="0" smtClean="0"/>
              <a:t>G – </a:t>
            </a:r>
            <a:r>
              <a:rPr lang="ru-RU" sz="1600" b="1" dirty="0" smtClean="0"/>
              <a:t>расход воздуха</a:t>
            </a:r>
            <a:r>
              <a:rPr lang="ru-RU" sz="1600" b="1" dirty="0"/>
              <a:t>, рассчитанный в теплый период, кг/ч; </a:t>
            </a:r>
            <a:r>
              <a:rPr lang="ru-RU" sz="1600" b="1" dirty="0" smtClean="0"/>
              <a:t>где 𝐺ор - расход </a:t>
            </a:r>
            <a:r>
              <a:rPr lang="ru-RU" sz="1600" b="1" dirty="0"/>
              <a:t>воздуха </a:t>
            </a:r>
            <a:r>
              <a:rPr lang="ru-RU" sz="1600" b="1" dirty="0" smtClean="0"/>
              <a:t>через оросительную </a:t>
            </a:r>
            <a:r>
              <a:rPr lang="ru-RU" sz="1600" b="1" dirty="0"/>
              <a:t>камеру; </a:t>
            </a:r>
            <a:r>
              <a:rPr lang="ru-RU" sz="1600" b="1" dirty="0" smtClean="0"/>
              <a:t>𝐺</a:t>
            </a:r>
            <a:r>
              <a:rPr lang="ru-RU" sz="1600" b="1" baseline="-25000" dirty="0" smtClean="0"/>
              <a:t>𝐻</a:t>
            </a:r>
            <a:r>
              <a:rPr lang="ru-RU" sz="1600" b="1" dirty="0" smtClean="0"/>
              <a:t> - расход наружного воздуха.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256611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Исходные данные для расчета СКВ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Для построение процесса кондиционирования воздуха на </a:t>
            </a:r>
            <a:r>
              <a:rPr lang="en-US" dirty="0" smtClean="0"/>
              <a:t>I-d</a:t>
            </a:r>
            <a:r>
              <a:rPr lang="ru-RU" dirty="0" smtClean="0"/>
              <a:t> диаграмме отмечаются: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Параметры наружного воздуха в теплый период </a:t>
            </a:r>
            <a:r>
              <a:rPr lang="el-GR" b="1" i="1" dirty="0" smtClean="0">
                <a:solidFill>
                  <a:srgbClr val="002060"/>
                </a:solidFill>
              </a:rPr>
              <a:t>φ</a:t>
            </a:r>
            <a:r>
              <a:rPr lang="ru-RU" b="1" i="1" baseline="-25000" dirty="0" smtClean="0">
                <a:solidFill>
                  <a:srgbClr val="002060"/>
                </a:solidFill>
              </a:rPr>
              <a:t>н </a:t>
            </a:r>
            <a:r>
              <a:rPr lang="ru-RU" b="1" dirty="0" smtClean="0">
                <a:solidFill>
                  <a:srgbClr val="002060"/>
                </a:solidFill>
              </a:rPr>
              <a:t>и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en-US" b="1" i="1" dirty="0" smtClean="0">
                <a:solidFill>
                  <a:srgbClr val="002060"/>
                </a:solidFill>
              </a:rPr>
              <a:t>t</a:t>
            </a:r>
            <a:r>
              <a:rPr lang="ru-RU" b="1" i="1" baseline="-25000" dirty="0" smtClean="0">
                <a:solidFill>
                  <a:srgbClr val="002060"/>
                </a:solidFill>
              </a:rPr>
              <a:t>н </a:t>
            </a:r>
            <a:endParaRPr lang="en-US" b="1" i="1" baseline="-25000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Параметры внутреннего воздуха </a:t>
            </a:r>
            <a:r>
              <a:rPr lang="el-GR" b="1" i="1" dirty="0" smtClean="0">
                <a:solidFill>
                  <a:srgbClr val="002060"/>
                </a:solidFill>
              </a:rPr>
              <a:t>φ</a:t>
            </a:r>
            <a:r>
              <a:rPr lang="ru-RU" b="1" i="1" baseline="-25000" dirty="0" smtClean="0">
                <a:solidFill>
                  <a:srgbClr val="002060"/>
                </a:solidFill>
              </a:rPr>
              <a:t>в </a:t>
            </a:r>
            <a:r>
              <a:rPr lang="ru-RU" b="1" dirty="0">
                <a:solidFill>
                  <a:srgbClr val="002060"/>
                </a:solidFill>
              </a:rPr>
              <a:t>и</a:t>
            </a:r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en-US" b="1" i="1" dirty="0" smtClean="0">
                <a:solidFill>
                  <a:srgbClr val="002060"/>
                </a:solidFill>
              </a:rPr>
              <a:t>t</a:t>
            </a:r>
            <a:r>
              <a:rPr lang="ru-RU" b="1" i="1" baseline="-25000" dirty="0" smtClean="0">
                <a:solidFill>
                  <a:srgbClr val="002060"/>
                </a:solidFill>
              </a:rPr>
              <a:t>в </a:t>
            </a:r>
            <a:endParaRPr lang="en-US" b="1" i="1" baseline="-25000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Величина углового коэффициента луча процесса обработки воздуха в помещении </a:t>
            </a:r>
            <a:r>
              <a:rPr lang="el-GR" b="1" dirty="0" smtClean="0">
                <a:solidFill>
                  <a:srgbClr val="002060"/>
                </a:solidFill>
              </a:rPr>
              <a:t>ε</a:t>
            </a:r>
            <a:r>
              <a:rPr lang="ru-RU" b="1" baseline="-25000" dirty="0" smtClean="0">
                <a:solidFill>
                  <a:srgbClr val="002060"/>
                </a:solidFill>
              </a:rPr>
              <a:t>п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7030A0"/>
                </a:solidFill>
              </a:rPr>
              <a:t>вычисленная на основании выделяющихся в помещении тепла и влаги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482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7"/>
            <a:ext cx="9144000" cy="446449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9269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Схема </a:t>
            </a:r>
            <a:r>
              <a:rPr lang="ru-RU" sz="4000" b="1" i="1" dirty="0">
                <a:solidFill>
                  <a:srgbClr val="0070C0"/>
                </a:solidFill>
              </a:rPr>
              <a:t>прямоточной СКВ 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0" y="4221088"/>
            <a:ext cx="9144000" cy="2636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/>
              <a:t>Наружный воздух </a:t>
            </a:r>
            <a:r>
              <a:rPr lang="en-US" sz="2000" b="1" dirty="0" smtClean="0"/>
              <a:t>G</a:t>
            </a:r>
            <a:r>
              <a:rPr lang="ru-RU" sz="2000" b="1" dirty="0" smtClean="0"/>
              <a:t> </a:t>
            </a:r>
            <a:r>
              <a:rPr lang="ru-RU" sz="2000" b="1" dirty="0"/>
              <a:t>в поступает в </a:t>
            </a:r>
            <a:r>
              <a:rPr lang="ru-RU" sz="2000" b="1" dirty="0">
                <a:solidFill>
                  <a:srgbClr val="C00000"/>
                </a:solidFill>
              </a:rPr>
              <a:t>оросительную камеру</a:t>
            </a:r>
            <a:r>
              <a:rPr lang="ru-RU" sz="2000" b="1" dirty="0"/>
              <a:t>, </a:t>
            </a:r>
            <a:r>
              <a:rPr lang="ru-RU" sz="2000" b="1" dirty="0" smtClean="0"/>
              <a:t>где разбрызгивается </a:t>
            </a:r>
            <a:r>
              <a:rPr lang="ru-RU" sz="2000" b="1" dirty="0" smtClean="0">
                <a:solidFill>
                  <a:srgbClr val="7030A0"/>
                </a:solidFill>
              </a:rPr>
              <a:t>вода с температурой </a:t>
            </a:r>
            <a:r>
              <a:rPr lang="ru-RU" sz="2000" b="1" dirty="0">
                <a:solidFill>
                  <a:srgbClr val="7030A0"/>
                </a:solidFill>
              </a:rPr>
              <a:t>ниже </a:t>
            </a:r>
            <a:r>
              <a:rPr lang="ru-RU" sz="2000" b="1" dirty="0" smtClean="0">
                <a:solidFill>
                  <a:srgbClr val="7030A0"/>
                </a:solidFill>
              </a:rPr>
              <a:t>точки </a:t>
            </a:r>
            <a:r>
              <a:rPr lang="ru-RU" sz="2000" b="1" dirty="0">
                <a:solidFill>
                  <a:srgbClr val="7030A0"/>
                </a:solidFill>
              </a:rPr>
              <a:t>росы</a:t>
            </a:r>
            <a:r>
              <a:rPr lang="ru-RU" sz="2000" b="1" dirty="0"/>
              <a:t>.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При </a:t>
            </a:r>
            <a:r>
              <a:rPr lang="ru-RU" sz="2000" b="1" dirty="0"/>
              <a:t>контакте воздуха с капельками воды он </a:t>
            </a:r>
            <a:r>
              <a:rPr lang="ru-RU" sz="2000" b="1" cap="all" dirty="0">
                <a:solidFill>
                  <a:srgbClr val="FF0000"/>
                </a:solidFill>
              </a:rPr>
              <a:t>охлаждается </a:t>
            </a:r>
            <a:r>
              <a:rPr lang="ru-RU" sz="2000" b="1" dirty="0"/>
              <a:t>и</a:t>
            </a:r>
            <a:r>
              <a:rPr lang="ru-RU" sz="2000" b="1" cap="all" dirty="0">
                <a:solidFill>
                  <a:srgbClr val="FF0000"/>
                </a:solidFill>
              </a:rPr>
              <a:t> осушается</a:t>
            </a:r>
            <a:r>
              <a:rPr lang="ru-RU" sz="2000" b="1" dirty="0"/>
              <a:t>, приобретая </a:t>
            </a:r>
            <a:r>
              <a:rPr lang="ru-RU" sz="2000" b="1" dirty="0" smtClean="0"/>
              <a:t>относительную </a:t>
            </a:r>
            <a:r>
              <a:rPr lang="ru-RU" sz="2000" b="1" dirty="0"/>
              <a:t>влажность </a:t>
            </a:r>
            <a:r>
              <a:rPr lang="ru-RU" sz="2000" b="1" dirty="0" smtClean="0"/>
              <a:t>𝜑 </a:t>
            </a:r>
            <a:r>
              <a:rPr lang="ru-RU" sz="2000" b="1" dirty="0"/>
              <a:t>≈ 95% .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smtClean="0"/>
              <a:t>При этом температура воздуха становится </a:t>
            </a:r>
            <a:r>
              <a:rPr lang="ru-RU" sz="2000" b="1" dirty="0" smtClean="0">
                <a:solidFill>
                  <a:srgbClr val="0070C0"/>
                </a:solidFill>
              </a:rPr>
              <a:t>низкой</a:t>
            </a:r>
            <a:r>
              <a:rPr lang="ru-RU" sz="2000" b="1" dirty="0" smtClean="0"/>
              <a:t>, поэтому после </a:t>
            </a:r>
            <a:r>
              <a:rPr lang="ru-RU" sz="2000" b="1" dirty="0"/>
              <a:t>оросительной </a:t>
            </a:r>
            <a:r>
              <a:rPr lang="ru-RU" sz="2000" b="1" dirty="0" smtClean="0"/>
              <a:t>камеры воздух направляется </a:t>
            </a:r>
            <a:r>
              <a:rPr lang="ru-RU" sz="2000" b="1" dirty="0"/>
              <a:t>в</a:t>
            </a:r>
            <a:r>
              <a:rPr lang="ru-RU" sz="2000" b="1" dirty="0">
                <a:solidFill>
                  <a:srgbClr val="00B05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калорифер второго подогрева</a:t>
            </a:r>
            <a:r>
              <a:rPr lang="ru-RU" sz="2000" b="1" dirty="0" smtClean="0"/>
              <a:t>, где нагревается </a:t>
            </a:r>
            <a:r>
              <a:rPr lang="ru-RU" sz="2000" b="1" dirty="0"/>
              <a:t>до </a:t>
            </a:r>
            <a:r>
              <a:rPr lang="ru-RU" sz="2000" b="1" dirty="0" smtClean="0"/>
              <a:t>температуры на 1 </a:t>
            </a:r>
            <a:r>
              <a:rPr lang="ru-RU" sz="2000" b="1" baseline="30000" dirty="0" smtClean="0"/>
              <a:t>0</a:t>
            </a:r>
            <a:r>
              <a:rPr lang="ru-RU" sz="2000" b="1" dirty="0" smtClean="0"/>
              <a:t>С ниже необходимой температуры, так как по пути воздух нагревается в вентиляторе и через стенки воздуховода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1538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 txBox="1">
            <a:spLocks noGrp="1"/>
          </p:cNvSpPr>
          <p:nvPr>
            <p:ph type="title"/>
          </p:nvPr>
        </p:nvSpPr>
        <p:spPr>
          <a:xfrm>
            <a:off x="0" y="15776"/>
            <a:ext cx="9144000" cy="843561"/>
          </a:xfrm>
          <a:prstGeom prst="rect">
            <a:avLst/>
          </a:prstGeom>
          <a:solidFill>
            <a:srgbClr val="C7C448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defRPr/>
            </a:pPr>
            <a:r>
              <a:rPr lang="ru-RU" sz="2800" b="1" dirty="0" smtClean="0"/>
              <a:t>Построение процесса </a:t>
            </a:r>
            <a:r>
              <a:rPr lang="ru-RU" sz="2800" b="1" dirty="0"/>
              <a:t>обработки воздуха </a:t>
            </a:r>
            <a:r>
              <a:rPr lang="ru-RU" sz="2800" b="1" dirty="0" smtClean="0"/>
              <a:t>в </a:t>
            </a:r>
            <a:r>
              <a:rPr lang="ru-RU" sz="2800" b="1" dirty="0" smtClean="0">
                <a:solidFill>
                  <a:srgbClr val="0070C0"/>
                </a:solidFill>
              </a:rPr>
              <a:t>прямоточной </a:t>
            </a:r>
            <a:r>
              <a:rPr lang="ru-RU" sz="2800" b="1" dirty="0">
                <a:solidFill>
                  <a:srgbClr val="0070C0"/>
                </a:solidFill>
              </a:rPr>
              <a:t>СВК </a:t>
            </a:r>
            <a:r>
              <a:rPr lang="ru-RU" sz="2800" b="1" dirty="0"/>
              <a:t>для </a:t>
            </a:r>
            <a:r>
              <a:rPr lang="ru-RU" sz="2800" b="1" dirty="0" smtClean="0">
                <a:solidFill>
                  <a:srgbClr val="C00000"/>
                </a:solidFill>
              </a:rPr>
              <a:t>теплого периода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859337"/>
            <a:ext cx="4788024" cy="64580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700" b="1" dirty="0" smtClean="0">
                <a:solidFill>
                  <a:srgbClr val="FF0000"/>
                </a:solidFill>
              </a:rPr>
              <a:t>1) </a:t>
            </a:r>
            <a:r>
              <a:rPr lang="ru-RU" sz="1700" b="1" dirty="0" smtClean="0"/>
              <a:t>Н </a:t>
            </a:r>
            <a:r>
              <a:rPr lang="ru-RU" sz="1700" b="1" dirty="0"/>
              <a:t>и </a:t>
            </a:r>
            <a:r>
              <a:rPr lang="ru-RU" sz="1700" b="1" dirty="0" smtClean="0"/>
              <a:t>В - наружный </a:t>
            </a:r>
            <a:r>
              <a:rPr lang="ru-RU" sz="1700" b="1" dirty="0"/>
              <a:t>и </a:t>
            </a:r>
            <a:r>
              <a:rPr lang="ru-RU" sz="1700" b="1" dirty="0" smtClean="0"/>
              <a:t>внутренний воздух; </a:t>
            </a:r>
            <a:endParaRPr lang="ru-RU" sz="1700" b="1" dirty="0"/>
          </a:p>
          <a:p>
            <a:r>
              <a:rPr lang="ru-RU" sz="1700" b="1" dirty="0">
                <a:solidFill>
                  <a:srgbClr val="FF0000"/>
                </a:solidFill>
              </a:rPr>
              <a:t>2) </a:t>
            </a:r>
            <a:r>
              <a:rPr lang="ru-RU" sz="1700" b="1" dirty="0"/>
              <a:t>через </a:t>
            </a:r>
            <a:r>
              <a:rPr lang="ru-RU" sz="1700" b="1" dirty="0" smtClean="0"/>
              <a:t>В проводим</a:t>
            </a:r>
            <a:r>
              <a:rPr lang="ru-RU" sz="1700" b="1" dirty="0" smtClean="0">
                <a:solidFill>
                  <a:srgbClr val="FF0000"/>
                </a:solidFill>
              </a:rPr>
              <a:t> </a:t>
            </a:r>
            <a:r>
              <a:rPr lang="ru-RU" sz="1700" b="1" dirty="0">
                <a:solidFill>
                  <a:srgbClr val="FF0000"/>
                </a:solidFill>
              </a:rPr>
              <a:t>луч процесса </a:t>
            </a:r>
            <a:r>
              <a:rPr lang="ru-RU" sz="1700" b="1" dirty="0" smtClean="0"/>
              <a:t>изменения </a:t>
            </a:r>
            <a:r>
              <a:rPr lang="ru-RU" sz="1700" b="1" dirty="0"/>
              <a:t>воздуха </a:t>
            </a:r>
            <a:r>
              <a:rPr lang="ru-RU" sz="1700" b="1" dirty="0" smtClean="0"/>
              <a:t>по рассчитанному угловому коэффициенту</a:t>
            </a:r>
            <a:r>
              <a:rPr lang="ru-RU" sz="1700" b="1" dirty="0" smtClean="0">
                <a:solidFill>
                  <a:srgbClr val="FF0000"/>
                </a:solidFill>
              </a:rPr>
              <a:t> 𝜀</a:t>
            </a:r>
            <a:r>
              <a:rPr lang="ru-RU" sz="1700" b="1" dirty="0" smtClean="0"/>
              <a:t>;</a:t>
            </a:r>
            <a:endParaRPr lang="ru-RU" sz="1700" b="1" dirty="0"/>
          </a:p>
          <a:p>
            <a:r>
              <a:rPr lang="ru-RU" sz="1700" b="1" dirty="0" smtClean="0">
                <a:solidFill>
                  <a:srgbClr val="FF0000"/>
                </a:solidFill>
              </a:rPr>
              <a:t>3) </a:t>
            </a:r>
            <a:r>
              <a:rPr lang="ru-RU" sz="1700" b="1" dirty="0" smtClean="0"/>
              <a:t>определяем параметры </a:t>
            </a:r>
            <a:r>
              <a:rPr lang="ru-RU" sz="1700" b="1" dirty="0" smtClean="0">
                <a:solidFill>
                  <a:srgbClr val="FF0000"/>
                </a:solidFill>
              </a:rPr>
              <a:t>приточного воздуха</a:t>
            </a:r>
            <a:r>
              <a:rPr lang="ru-RU" sz="1700" b="1" dirty="0"/>
              <a:t> </a:t>
            </a:r>
            <a:r>
              <a:rPr lang="ru-RU" sz="1700" b="1" dirty="0" smtClean="0"/>
              <a:t>по температуре приточного воздуха:</a:t>
            </a:r>
          </a:p>
          <a:p>
            <a:pPr algn="ctr"/>
            <a:r>
              <a:rPr lang="ru-RU" sz="1700" b="1" dirty="0" smtClean="0"/>
              <a:t>𝑡</a:t>
            </a:r>
            <a:r>
              <a:rPr lang="ru-RU" sz="1700" b="1" baseline="-25000" dirty="0" smtClean="0"/>
              <a:t>п</a:t>
            </a:r>
            <a:r>
              <a:rPr lang="ru-RU" sz="1700" b="1" dirty="0" smtClean="0"/>
              <a:t> </a:t>
            </a:r>
            <a:r>
              <a:rPr lang="ru-RU" sz="1700" b="1" dirty="0"/>
              <a:t>= </a:t>
            </a:r>
            <a:r>
              <a:rPr lang="ru-RU" sz="1700" b="1" dirty="0" smtClean="0"/>
              <a:t>𝑡</a:t>
            </a:r>
            <a:r>
              <a:rPr lang="ru-RU" sz="1700" b="1" baseline="-25000" dirty="0" smtClean="0"/>
              <a:t>В</a:t>
            </a:r>
            <a:r>
              <a:rPr lang="ru-RU" sz="1700" b="1" dirty="0" smtClean="0"/>
              <a:t> </a:t>
            </a:r>
            <a:r>
              <a:rPr lang="ru-RU" sz="1700" b="1" dirty="0"/>
              <a:t>− ∆</a:t>
            </a:r>
            <a:r>
              <a:rPr lang="ru-RU" sz="1700" b="1" dirty="0" smtClean="0"/>
              <a:t>𝑡</a:t>
            </a:r>
            <a:r>
              <a:rPr lang="ru-RU" sz="1700" b="1" baseline="-25000" dirty="0" err="1" smtClean="0"/>
              <a:t>доп</a:t>
            </a:r>
            <a:r>
              <a:rPr lang="ru-RU" sz="1700" b="1" baseline="-25000" dirty="0" smtClean="0"/>
              <a:t> </a:t>
            </a:r>
            <a:r>
              <a:rPr lang="ru-RU" sz="1700" b="1" dirty="0" smtClean="0"/>
              <a:t>, </a:t>
            </a:r>
          </a:p>
          <a:p>
            <a:r>
              <a:rPr lang="ru-RU" sz="1700" b="1" dirty="0" smtClean="0"/>
              <a:t>где ∆𝑡</a:t>
            </a:r>
            <a:r>
              <a:rPr lang="ru-RU" sz="1700" b="1" baseline="-25000" dirty="0" err="1" smtClean="0"/>
              <a:t>доп</a:t>
            </a:r>
            <a:r>
              <a:rPr lang="ru-RU" sz="1700" b="1" dirty="0"/>
              <a:t> </a:t>
            </a:r>
            <a:r>
              <a:rPr lang="ru-RU" sz="1700" b="1" dirty="0" smtClean="0"/>
              <a:t>– допустимая разность температур, зависящая от </a:t>
            </a:r>
            <a:r>
              <a:rPr lang="ru-RU" sz="1700" b="1" dirty="0"/>
              <a:t>способа </a:t>
            </a:r>
            <a:r>
              <a:rPr lang="ru-RU" sz="1700" b="1" dirty="0" smtClean="0"/>
              <a:t>подачи воздуха</a:t>
            </a:r>
            <a:r>
              <a:rPr lang="ru-RU" sz="1700" b="1" dirty="0"/>
              <a:t>:  </a:t>
            </a:r>
          </a:p>
          <a:p>
            <a:r>
              <a:rPr lang="ru-RU" sz="1700" b="1" dirty="0"/>
              <a:t>- </a:t>
            </a:r>
            <a:r>
              <a:rPr lang="ru-RU" sz="1700" b="1" dirty="0" smtClean="0"/>
              <a:t>в </a:t>
            </a:r>
            <a:r>
              <a:rPr lang="ru-RU" sz="1700" b="1" dirty="0"/>
              <a:t>рабочую зону </a:t>
            </a:r>
            <a:r>
              <a:rPr lang="ru-RU" sz="1700" b="1" dirty="0" smtClean="0"/>
              <a:t>∆𝑡</a:t>
            </a:r>
            <a:r>
              <a:rPr lang="ru-RU" sz="1700" b="1" baseline="-25000" dirty="0" err="1" smtClean="0"/>
              <a:t>доп</a:t>
            </a:r>
            <a:r>
              <a:rPr lang="ru-RU" sz="1700" b="1" dirty="0" smtClean="0"/>
              <a:t> = 2 </a:t>
            </a:r>
            <a:r>
              <a:rPr lang="ru-RU" sz="1700" b="1" baseline="30000" dirty="0" smtClean="0"/>
              <a:t>0</a:t>
            </a:r>
            <a:r>
              <a:rPr lang="ru-RU" sz="1700" b="1" dirty="0" smtClean="0"/>
              <a:t>С</a:t>
            </a:r>
            <a:r>
              <a:rPr lang="ru-RU" sz="1700" b="1" dirty="0"/>
              <a:t>; </a:t>
            </a:r>
          </a:p>
          <a:p>
            <a:r>
              <a:rPr lang="ru-RU" sz="1700" b="1" dirty="0"/>
              <a:t>- на </a:t>
            </a:r>
            <a:r>
              <a:rPr lang="ru-RU" sz="1700" b="1" dirty="0" smtClean="0"/>
              <a:t>высоту более </a:t>
            </a:r>
            <a:r>
              <a:rPr lang="ru-RU" sz="1700" b="1" dirty="0"/>
              <a:t>2,5 </a:t>
            </a:r>
            <a:r>
              <a:rPr lang="ru-RU" sz="1700" b="1" dirty="0" smtClean="0"/>
              <a:t>м ∆𝑡</a:t>
            </a:r>
            <a:r>
              <a:rPr lang="ru-RU" sz="1700" b="1" baseline="-25000" dirty="0" err="1" smtClean="0"/>
              <a:t>доп</a:t>
            </a:r>
            <a:r>
              <a:rPr lang="ru-RU" sz="1700" b="1" dirty="0" smtClean="0"/>
              <a:t> </a:t>
            </a:r>
            <a:r>
              <a:rPr lang="ru-RU" sz="1700" b="1" dirty="0"/>
              <a:t>= (4-6) </a:t>
            </a:r>
            <a:r>
              <a:rPr lang="ru-RU" sz="1700" b="1" baseline="30000" dirty="0" smtClean="0"/>
              <a:t>0</a:t>
            </a:r>
            <a:r>
              <a:rPr lang="ru-RU" sz="1700" b="1" dirty="0" smtClean="0"/>
              <a:t>С</a:t>
            </a:r>
            <a:r>
              <a:rPr lang="ru-RU" sz="1700" b="1" dirty="0"/>
              <a:t>; </a:t>
            </a:r>
          </a:p>
          <a:p>
            <a:r>
              <a:rPr lang="ru-RU" sz="1700" b="1" dirty="0"/>
              <a:t>- на высоту более </a:t>
            </a:r>
            <a:r>
              <a:rPr lang="ru-RU" sz="1700" b="1" dirty="0" smtClean="0"/>
              <a:t>4 м    ∆𝑡</a:t>
            </a:r>
            <a:r>
              <a:rPr lang="ru-RU" sz="1700" b="1" baseline="-25000" dirty="0" err="1" smtClean="0"/>
              <a:t>доп</a:t>
            </a:r>
            <a:r>
              <a:rPr lang="ru-RU" sz="1700" b="1" dirty="0" smtClean="0"/>
              <a:t> = (</a:t>
            </a:r>
            <a:r>
              <a:rPr lang="ru-RU" sz="1700" b="1" dirty="0"/>
              <a:t>6-9) </a:t>
            </a:r>
            <a:r>
              <a:rPr lang="ru-RU" sz="1700" b="1" baseline="30000" dirty="0" smtClean="0"/>
              <a:t>0</a:t>
            </a:r>
            <a:r>
              <a:rPr lang="ru-RU" sz="1700" b="1" dirty="0" smtClean="0"/>
              <a:t>С</a:t>
            </a:r>
            <a:r>
              <a:rPr lang="ru-RU" sz="1700" b="1" dirty="0"/>
              <a:t>; </a:t>
            </a:r>
          </a:p>
          <a:p>
            <a:r>
              <a:rPr lang="ru-RU" sz="1700" b="1" dirty="0"/>
              <a:t>- воздухораспределителями </a:t>
            </a:r>
            <a:r>
              <a:rPr lang="ru-RU" sz="1700" b="1" dirty="0" smtClean="0"/>
              <a:t>∆𝑡</a:t>
            </a:r>
            <a:r>
              <a:rPr lang="ru-RU" sz="1700" b="1" baseline="-25000" dirty="0" err="1" smtClean="0"/>
              <a:t>доп</a:t>
            </a:r>
            <a:r>
              <a:rPr lang="ru-RU" sz="1700" b="1" dirty="0" smtClean="0"/>
              <a:t>= (8-15) </a:t>
            </a:r>
            <a:r>
              <a:rPr lang="ru-RU" sz="1700" b="1" baseline="30000" dirty="0" smtClean="0"/>
              <a:t>0</a:t>
            </a:r>
            <a:r>
              <a:rPr lang="ru-RU" sz="1700" b="1" dirty="0" smtClean="0"/>
              <a:t>С</a:t>
            </a:r>
            <a:endParaRPr lang="ru-RU" sz="1700" b="1" dirty="0"/>
          </a:p>
          <a:p>
            <a:r>
              <a:rPr lang="ru-RU" sz="1700" b="1" dirty="0"/>
              <a:t>Проводим </a:t>
            </a:r>
            <a:r>
              <a:rPr lang="ru-RU" sz="1700" b="1" dirty="0">
                <a:solidFill>
                  <a:srgbClr val="FF0000"/>
                </a:solidFill>
              </a:rPr>
              <a:t>изотерму </a:t>
            </a:r>
            <a:r>
              <a:rPr lang="ru-RU" sz="1700" b="1" dirty="0" smtClean="0">
                <a:solidFill>
                  <a:srgbClr val="FF0000"/>
                </a:solidFill>
              </a:rPr>
              <a:t>𝑡</a:t>
            </a:r>
            <a:r>
              <a:rPr lang="ru-RU" sz="1700" b="1" baseline="-25000" dirty="0" smtClean="0">
                <a:solidFill>
                  <a:srgbClr val="FF0000"/>
                </a:solidFill>
              </a:rPr>
              <a:t>п</a:t>
            </a:r>
            <a:r>
              <a:rPr lang="ru-RU" sz="1700" b="1" dirty="0" smtClean="0">
                <a:solidFill>
                  <a:srgbClr val="FF0000"/>
                </a:solidFill>
              </a:rPr>
              <a:t> до </a:t>
            </a:r>
            <a:r>
              <a:rPr lang="ru-RU" sz="1700" b="1" dirty="0">
                <a:solidFill>
                  <a:srgbClr val="FF0000"/>
                </a:solidFill>
              </a:rPr>
              <a:t>пересечения с лучом </a:t>
            </a:r>
            <a:r>
              <a:rPr lang="ru-RU" sz="1700" b="1" dirty="0"/>
              <a:t>процесса </a:t>
            </a:r>
            <a:r>
              <a:rPr lang="ru-RU" sz="1700" b="1" dirty="0" smtClean="0"/>
              <a:t>𝜀 в </a:t>
            </a:r>
            <a:r>
              <a:rPr lang="ru-RU" sz="1700" b="1" dirty="0"/>
              <a:t>точке </a:t>
            </a:r>
            <a:r>
              <a:rPr lang="ru-RU" sz="1700" b="1" dirty="0" smtClean="0"/>
              <a:t>П. Отрезок ПВ - ассимиляция теплоты </a:t>
            </a:r>
            <a:r>
              <a:rPr lang="ru-RU" sz="1700" b="1" dirty="0"/>
              <a:t>и </a:t>
            </a:r>
            <a:r>
              <a:rPr lang="ru-RU" sz="1700" b="1" dirty="0" smtClean="0"/>
              <a:t>влаги в помещении</a:t>
            </a:r>
            <a:r>
              <a:rPr lang="ru-RU" sz="1700" b="1" dirty="0"/>
              <a:t>;  </a:t>
            </a:r>
            <a:endParaRPr lang="ru-RU" sz="1700" b="1" dirty="0" smtClean="0"/>
          </a:p>
          <a:p>
            <a:r>
              <a:rPr lang="ru-RU" sz="1700" b="1" dirty="0" smtClean="0">
                <a:solidFill>
                  <a:srgbClr val="FF0000"/>
                </a:solidFill>
              </a:rPr>
              <a:t>4</a:t>
            </a:r>
            <a:r>
              <a:rPr lang="ru-RU" sz="1700" b="1" dirty="0">
                <a:solidFill>
                  <a:srgbClr val="FF0000"/>
                </a:solidFill>
              </a:rPr>
              <a:t>)</a:t>
            </a:r>
            <a:r>
              <a:rPr lang="ru-RU" sz="1700" b="1" dirty="0"/>
              <a:t> от точки П вниз по линии </a:t>
            </a:r>
            <a:r>
              <a:rPr lang="ru-RU" sz="1700" b="1" dirty="0" smtClean="0"/>
              <a:t>𝑑 </a:t>
            </a:r>
            <a:r>
              <a:rPr lang="ru-RU" sz="1700" b="1" dirty="0"/>
              <a:t>= </a:t>
            </a:r>
            <a:r>
              <a:rPr lang="ru-RU" sz="1700" b="1" dirty="0" smtClean="0"/>
              <a:t>𝑐𝑜𝑛𝑠𝑡 проводим линию </a:t>
            </a:r>
            <a:r>
              <a:rPr lang="ru-RU" sz="1700" b="1" dirty="0" smtClean="0">
                <a:solidFill>
                  <a:srgbClr val="FF0000"/>
                </a:solidFill>
              </a:rPr>
              <a:t>до </a:t>
            </a:r>
            <a:r>
              <a:rPr lang="ru-RU" sz="1700" b="1" dirty="0">
                <a:solidFill>
                  <a:srgbClr val="FF0000"/>
                </a:solidFill>
              </a:rPr>
              <a:t>пересечения с </a:t>
            </a:r>
            <a:r>
              <a:rPr lang="ru-RU" sz="1700" b="1" dirty="0" smtClean="0">
                <a:solidFill>
                  <a:srgbClr val="FF0000"/>
                </a:solidFill>
              </a:rPr>
              <a:t>𝜑 </a:t>
            </a:r>
            <a:r>
              <a:rPr lang="ru-RU" sz="1700" b="1" dirty="0">
                <a:solidFill>
                  <a:srgbClr val="FF0000"/>
                </a:solidFill>
              </a:rPr>
              <a:t>= 90% </a:t>
            </a:r>
            <a:r>
              <a:rPr lang="ru-RU" sz="1700" b="1" dirty="0" smtClean="0"/>
              <a:t>ставим точку О; </a:t>
            </a:r>
            <a:endParaRPr lang="ru-RU" sz="1700" b="1" dirty="0"/>
          </a:p>
          <a:p>
            <a:r>
              <a:rPr lang="ru-RU" sz="1700" b="1" dirty="0">
                <a:solidFill>
                  <a:srgbClr val="FF0000"/>
                </a:solidFill>
              </a:rPr>
              <a:t>5)</a:t>
            </a:r>
            <a:r>
              <a:rPr lang="ru-RU" sz="1700" b="1" dirty="0"/>
              <a:t> от точки </a:t>
            </a:r>
            <a:r>
              <a:rPr lang="ru-RU" sz="1700" b="1" dirty="0" smtClean="0"/>
              <a:t>П </a:t>
            </a:r>
            <a:r>
              <a:rPr lang="ru-RU" sz="1700" b="1" dirty="0" smtClean="0">
                <a:solidFill>
                  <a:srgbClr val="FF0000"/>
                </a:solidFill>
              </a:rPr>
              <a:t>откладываем </a:t>
            </a:r>
            <a:r>
              <a:rPr lang="ru-RU" sz="1700" b="1" dirty="0">
                <a:solidFill>
                  <a:srgbClr val="FF0000"/>
                </a:solidFill>
              </a:rPr>
              <a:t>вниз отрезок в </a:t>
            </a:r>
            <a:r>
              <a:rPr lang="ru-RU" sz="1700" b="1" dirty="0" smtClean="0">
                <a:solidFill>
                  <a:srgbClr val="FF0000"/>
                </a:solidFill>
              </a:rPr>
              <a:t>1 </a:t>
            </a:r>
            <a:r>
              <a:rPr lang="ru-RU" sz="1700" b="1" baseline="30000" dirty="0" smtClean="0">
                <a:solidFill>
                  <a:srgbClr val="FF0000"/>
                </a:solidFill>
              </a:rPr>
              <a:t>0</a:t>
            </a:r>
            <a:r>
              <a:rPr lang="ru-RU" sz="1700" b="1" dirty="0" smtClean="0">
                <a:solidFill>
                  <a:srgbClr val="FF0000"/>
                </a:solidFill>
              </a:rPr>
              <a:t>С</a:t>
            </a:r>
            <a:r>
              <a:rPr lang="ru-RU" sz="1700" b="1" dirty="0"/>
              <a:t>, </a:t>
            </a:r>
            <a:r>
              <a:rPr lang="ru-RU" sz="1700" b="1" dirty="0" smtClean="0"/>
              <a:t>ставим точку П‘, характеризующий нагрев </a:t>
            </a:r>
            <a:r>
              <a:rPr lang="ru-RU" sz="1700" b="1" dirty="0"/>
              <a:t>приточного воздуха в </a:t>
            </a:r>
            <a:r>
              <a:rPr lang="ru-RU" sz="1700" b="1" dirty="0" smtClean="0"/>
              <a:t>воздуховодах, отрезок </a:t>
            </a:r>
            <a:r>
              <a:rPr lang="ru-RU" sz="1700" b="1" dirty="0"/>
              <a:t>ОП' </a:t>
            </a:r>
            <a:r>
              <a:rPr lang="ru-RU" sz="1700" b="1" dirty="0" smtClean="0"/>
              <a:t>- нагрев </a:t>
            </a:r>
            <a:r>
              <a:rPr lang="ru-RU" sz="1700" b="1" dirty="0"/>
              <a:t>воздуха </a:t>
            </a:r>
            <a:r>
              <a:rPr lang="ru-RU" sz="1700" b="1" dirty="0" smtClean="0"/>
              <a:t>в калорифере </a:t>
            </a:r>
            <a:r>
              <a:rPr lang="ru-RU" sz="1700" b="1" dirty="0"/>
              <a:t>второго </a:t>
            </a:r>
            <a:r>
              <a:rPr lang="ru-RU" sz="1700" b="1" dirty="0" smtClean="0"/>
              <a:t>подогрева</a:t>
            </a:r>
            <a:endParaRPr lang="ru-RU" sz="17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64096"/>
            <a:ext cx="4648574" cy="5993904"/>
          </a:xfrm>
        </p:spPr>
      </p:pic>
    </p:spTree>
    <p:extLst>
      <p:ext uri="{BB962C8B-B14F-4D97-AF65-F5344CB8AC3E}">
        <p14:creationId xmlns:p14="http://schemas.microsoft.com/office/powerpoint/2010/main" val="19053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764704"/>
            <a:ext cx="4283968" cy="65248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1900" b="1" dirty="0">
                <a:solidFill>
                  <a:srgbClr val="FF0000"/>
                </a:solidFill>
              </a:rPr>
              <a:t>6) </a:t>
            </a:r>
            <a:r>
              <a:rPr lang="ru-RU" sz="1900" b="1" dirty="0" smtClean="0">
                <a:solidFill>
                  <a:srgbClr val="FF0000"/>
                </a:solidFill>
              </a:rPr>
              <a:t>НО - </a:t>
            </a:r>
            <a:r>
              <a:rPr lang="ru-RU" sz="1900" b="1" dirty="0" smtClean="0"/>
              <a:t>процесс </a:t>
            </a:r>
            <a:r>
              <a:rPr lang="ru-RU" sz="1900" b="1" dirty="0" smtClean="0">
                <a:solidFill>
                  <a:srgbClr val="FF0000"/>
                </a:solidFill>
              </a:rPr>
              <a:t>осушения и охлаждения </a:t>
            </a:r>
            <a:r>
              <a:rPr lang="ru-RU" sz="1900" b="1" dirty="0">
                <a:solidFill>
                  <a:srgbClr val="FF0000"/>
                </a:solidFill>
              </a:rPr>
              <a:t>воздуха в оросительной </a:t>
            </a:r>
            <a:r>
              <a:rPr lang="ru-RU" sz="1900" b="1" dirty="0" smtClean="0">
                <a:solidFill>
                  <a:srgbClr val="FF0000"/>
                </a:solidFill>
              </a:rPr>
              <a:t>камере</a:t>
            </a:r>
            <a:r>
              <a:rPr lang="ru-RU" sz="1900" b="1" dirty="0" smtClean="0">
                <a:solidFill>
                  <a:srgbClr val="7030A0"/>
                </a:solidFill>
              </a:rPr>
              <a:t>. </a:t>
            </a:r>
          </a:p>
          <a:p>
            <a:r>
              <a:rPr lang="ru-RU" sz="1900" b="1" dirty="0" smtClean="0">
                <a:solidFill>
                  <a:srgbClr val="0070C0"/>
                </a:solidFill>
              </a:rPr>
              <a:t>Расход </a:t>
            </a:r>
            <a:r>
              <a:rPr lang="ru-RU" sz="1900" b="1" dirty="0">
                <a:solidFill>
                  <a:srgbClr val="0070C0"/>
                </a:solidFill>
              </a:rPr>
              <a:t>приточного </a:t>
            </a:r>
            <a:r>
              <a:rPr lang="ru-RU" sz="1900" b="1" dirty="0" smtClean="0">
                <a:solidFill>
                  <a:srgbClr val="0070C0"/>
                </a:solidFill>
              </a:rPr>
              <a:t>воздуха</a:t>
            </a:r>
            <a:r>
              <a:rPr lang="ru-RU" sz="1900" b="1" dirty="0" smtClean="0"/>
              <a:t>, кг/ч: </a:t>
            </a:r>
            <a:endParaRPr lang="ru-RU" sz="1900" b="1" dirty="0"/>
          </a:p>
          <a:p>
            <a:r>
              <a:rPr lang="ru-RU" sz="1900" b="1" dirty="0" smtClean="0"/>
              <a:t>- </a:t>
            </a:r>
            <a:r>
              <a:rPr lang="ru-RU" sz="1900" b="1" dirty="0" smtClean="0">
                <a:solidFill>
                  <a:schemeClr val="accent6">
                    <a:lumMod val="50000"/>
                  </a:schemeClr>
                </a:solidFill>
              </a:rPr>
              <a:t>по </a:t>
            </a:r>
            <a:r>
              <a:rPr lang="ru-RU" sz="1900" b="1" dirty="0">
                <a:solidFill>
                  <a:schemeClr val="accent6">
                    <a:lumMod val="50000"/>
                  </a:schemeClr>
                </a:solidFill>
              </a:rPr>
              <a:t>условию удаления полной теплоты </a:t>
            </a:r>
            <a:endParaRPr lang="ru-RU" sz="19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900" b="1" dirty="0">
                <a:solidFill>
                  <a:srgbClr val="C00000"/>
                </a:solidFill>
              </a:rPr>
              <a:t>𝐺 = </a:t>
            </a:r>
            <a:r>
              <a:rPr lang="ru-RU" sz="1900" b="1" dirty="0" smtClean="0">
                <a:solidFill>
                  <a:srgbClr val="C00000"/>
                </a:solidFill>
              </a:rPr>
              <a:t>3,6 · 𝑄</a:t>
            </a:r>
            <a:r>
              <a:rPr lang="ru-RU" sz="1900" b="1" baseline="30000" dirty="0" err="1" smtClean="0">
                <a:solidFill>
                  <a:srgbClr val="C00000"/>
                </a:solidFill>
              </a:rPr>
              <a:t>ТП</a:t>
            </a:r>
            <a:r>
              <a:rPr lang="ru-RU" sz="1900" b="1" baseline="-25000" dirty="0" err="1" smtClean="0">
                <a:solidFill>
                  <a:srgbClr val="C00000"/>
                </a:solidFill>
              </a:rPr>
              <a:t>изб</a:t>
            </a:r>
            <a:r>
              <a:rPr lang="ru-RU" sz="1900" b="1" dirty="0" smtClean="0">
                <a:solidFill>
                  <a:srgbClr val="C00000"/>
                </a:solidFill>
              </a:rPr>
              <a:t> / (𝐼 </a:t>
            </a:r>
            <a:r>
              <a:rPr lang="ru-RU" sz="1900" b="1" baseline="-25000" dirty="0">
                <a:solidFill>
                  <a:srgbClr val="C00000"/>
                </a:solidFill>
              </a:rPr>
              <a:t>В</a:t>
            </a:r>
            <a:r>
              <a:rPr lang="ru-RU" sz="1900" b="1" dirty="0">
                <a:solidFill>
                  <a:srgbClr val="C00000"/>
                </a:solidFill>
              </a:rPr>
              <a:t> − 𝐼 </a:t>
            </a:r>
            <a:r>
              <a:rPr lang="ru-RU" sz="1900" b="1" baseline="-25000" dirty="0" smtClean="0">
                <a:solidFill>
                  <a:srgbClr val="C00000"/>
                </a:solidFill>
              </a:rPr>
              <a:t>П</a:t>
            </a:r>
            <a:r>
              <a:rPr lang="ru-RU" sz="1900" b="1" dirty="0" smtClean="0">
                <a:solidFill>
                  <a:srgbClr val="C00000"/>
                </a:solidFill>
              </a:rPr>
              <a:t>) </a:t>
            </a:r>
            <a:r>
              <a:rPr lang="ru-RU" sz="1900" b="1" dirty="0">
                <a:solidFill>
                  <a:srgbClr val="C00000"/>
                </a:solidFill>
              </a:rPr>
              <a:t>;  </a:t>
            </a:r>
          </a:p>
          <a:p>
            <a:r>
              <a:rPr lang="ru-RU" sz="1900" b="1" dirty="0" smtClean="0">
                <a:solidFill>
                  <a:schemeClr val="accent3">
                    <a:lumMod val="50000"/>
                  </a:schemeClr>
                </a:solidFill>
              </a:rPr>
              <a:t>- по условию удаления </a:t>
            </a:r>
            <a:r>
              <a:rPr lang="ru-RU" sz="1900" b="1" dirty="0">
                <a:solidFill>
                  <a:schemeClr val="accent3">
                    <a:lumMod val="50000"/>
                  </a:schemeClr>
                </a:solidFill>
              </a:rPr>
              <a:t>избыточной влаги     </a:t>
            </a:r>
            <a:endParaRPr lang="ru-RU" sz="19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1900" b="1" dirty="0" smtClean="0">
                <a:solidFill>
                  <a:srgbClr val="C00000"/>
                </a:solidFill>
              </a:rPr>
              <a:t>𝐺 = 𝑊 / (𝑑 </a:t>
            </a:r>
            <a:r>
              <a:rPr lang="ru-RU" sz="1900" b="1" baseline="-25000" dirty="0" smtClean="0">
                <a:solidFill>
                  <a:srgbClr val="C00000"/>
                </a:solidFill>
              </a:rPr>
              <a:t>В</a:t>
            </a:r>
            <a:r>
              <a:rPr lang="ru-RU" sz="1900" b="1" dirty="0" smtClean="0">
                <a:solidFill>
                  <a:srgbClr val="C00000"/>
                </a:solidFill>
              </a:rPr>
              <a:t> − 𝑑 </a:t>
            </a:r>
            <a:r>
              <a:rPr lang="ru-RU" sz="1900" b="1" baseline="-25000" dirty="0" smtClean="0">
                <a:solidFill>
                  <a:srgbClr val="C00000"/>
                </a:solidFill>
              </a:rPr>
              <a:t>П</a:t>
            </a:r>
            <a:r>
              <a:rPr lang="ru-RU" sz="1900" b="1" dirty="0" smtClean="0">
                <a:solidFill>
                  <a:srgbClr val="C00000"/>
                </a:solidFill>
              </a:rPr>
              <a:t>) ;  </a:t>
            </a:r>
          </a:p>
          <a:p>
            <a:r>
              <a:rPr lang="ru-RU" sz="1900" b="1" dirty="0" smtClean="0"/>
              <a:t>𝐼</a:t>
            </a:r>
            <a:r>
              <a:rPr lang="ru-RU" sz="1900" b="1" baseline="-25000" dirty="0" smtClean="0"/>
              <a:t>В</a:t>
            </a:r>
            <a:r>
              <a:rPr lang="ru-RU" sz="1900" b="1" dirty="0" smtClean="0"/>
              <a:t>, 𝐼</a:t>
            </a:r>
            <a:r>
              <a:rPr lang="ru-RU" sz="1900" b="1" baseline="-25000" dirty="0" smtClean="0"/>
              <a:t>П</a:t>
            </a:r>
            <a:r>
              <a:rPr lang="ru-RU" sz="1900" b="1" dirty="0" smtClean="0"/>
              <a:t> - энтальпия; 𝑑</a:t>
            </a:r>
            <a:r>
              <a:rPr lang="ru-RU" sz="1900" b="1" baseline="-25000" dirty="0" smtClean="0"/>
              <a:t>В</a:t>
            </a:r>
            <a:r>
              <a:rPr lang="ru-RU" sz="1900" b="1" dirty="0" smtClean="0"/>
              <a:t>, 𝑑</a:t>
            </a:r>
            <a:r>
              <a:rPr lang="ru-RU" sz="1900" b="1" baseline="-25000" dirty="0" smtClean="0"/>
              <a:t>П</a:t>
            </a:r>
            <a:r>
              <a:rPr lang="ru-RU" sz="1900" b="1" dirty="0" smtClean="0"/>
              <a:t> - влагосодержание. </a:t>
            </a:r>
            <a:endParaRPr lang="ru-RU" sz="1900" b="1" dirty="0"/>
          </a:p>
          <a:p>
            <a:r>
              <a:rPr lang="ru-RU" sz="1900" b="1" dirty="0">
                <a:solidFill>
                  <a:srgbClr val="7030A0"/>
                </a:solidFill>
              </a:rPr>
              <a:t>Расход </a:t>
            </a:r>
            <a:r>
              <a:rPr lang="ru-RU" sz="1900" b="1" dirty="0" smtClean="0">
                <a:solidFill>
                  <a:srgbClr val="7030A0"/>
                </a:solidFill>
              </a:rPr>
              <a:t>тепла </a:t>
            </a:r>
            <a:r>
              <a:rPr lang="ru-RU" sz="1900" b="1" dirty="0"/>
              <a:t>на </a:t>
            </a:r>
            <a:r>
              <a:rPr lang="ru-RU" sz="1900" b="1" dirty="0" smtClean="0"/>
              <a:t>нагревание в калорифере </a:t>
            </a:r>
            <a:r>
              <a:rPr lang="en-US" sz="1900" b="1" dirty="0" smtClean="0">
                <a:solidFill>
                  <a:srgbClr val="7030A0"/>
                </a:solidFill>
              </a:rPr>
              <a:t>II-</a:t>
            </a:r>
            <a:r>
              <a:rPr lang="ru-RU" sz="1900" b="1" dirty="0" err="1" smtClean="0">
                <a:solidFill>
                  <a:srgbClr val="7030A0"/>
                </a:solidFill>
              </a:rPr>
              <a:t>го</a:t>
            </a:r>
            <a:r>
              <a:rPr lang="ru-RU" sz="1900" b="1" dirty="0" smtClean="0">
                <a:solidFill>
                  <a:srgbClr val="7030A0"/>
                </a:solidFill>
              </a:rPr>
              <a:t> подогрева</a:t>
            </a:r>
            <a:r>
              <a:rPr lang="ru-RU" sz="1900" b="1" dirty="0" smtClean="0"/>
              <a:t>:</a:t>
            </a:r>
          </a:p>
          <a:p>
            <a:pPr algn="ctr"/>
            <a:r>
              <a:rPr lang="ru-RU" sz="1900" b="1" dirty="0" smtClean="0">
                <a:solidFill>
                  <a:srgbClr val="C00000"/>
                </a:solidFill>
              </a:rPr>
              <a:t>𝑄</a:t>
            </a:r>
            <a:r>
              <a:rPr lang="ru-RU" sz="1900" b="1" baseline="-25000" dirty="0" smtClean="0">
                <a:solidFill>
                  <a:srgbClr val="C00000"/>
                </a:solidFill>
              </a:rPr>
              <a:t>𝐼𝐼 </a:t>
            </a:r>
            <a:r>
              <a:rPr lang="ru-RU" sz="1900" b="1" dirty="0">
                <a:solidFill>
                  <a:srgbClr val="C00000"/>
                </a:solidFill>
              </a:rPr>
              <a:t>= </a:t>
            </a:r>
            <a:r>
              <a:rPr lang="ru-RU" sz="1900" b="1" dirty="0" smtClean="0">
                <a:solidFill>
                  <a:srgbClr val="C00000"/>
                </a:solidFill>
              </a:rPr>
              <a:t>𝐺 · (</a:t>
            </a:r>
            <a:r>
              <a:rPr lang="ru-RU" sz="1900" b="1" dirty="0">
                <a:solidFill>
                  <a:srgbClr val="C00000"/>
                </a:solidFill>
              </a:rPr>
              <a:t>𝐼 </a:t>
            </a:r>
            <a:r>
              <a:rPr lang="ru-RU" sz="1900" b="1" baseline="-25000" dirty="0">
                <a:solidFill>
                  <a:srgbClr val="C00000"/>
                </a:solidFill>
              </a:rPr>
              <a:t>П′ </a:t>
            </a:r>
            <a:r>
              <a:rPr lang="ru-RU" sz="1900" b="1" dirty="0">
                <a:solidFill>
                  <a:srgbClr val="C00000"/>
                </a:solidFill>
              </a:rPr>
              <a:t>− 𝐼 </a:t>
            </a:r>
            <a:r>
              <a:rPr lang="ru-RU" sz="1900" b="1" baseline="-25000" dirty="0" smtClean="0">
                <a:solidFill>
                  <a:srgbClr val="C00000"/>
                </a:solidFill>
              </a:rPr>
              <a:t>О</a:t>
            </a:r>
            <a:r>
              <a:rPr lang="ru-RU" sz="1900" b="1" dirty="0" smtClean="0">
                <a:solidFill>
                  <a:srgbClr val="C00000"/>
                </a:solidFill>
              </a:rPr>
              <a:t>);  </a:t>
            </a:r>
            <a:endParaRPr lang="ru-RU" sz="1900" b="1" dirty="0">
              <a:solidFill>
                <a:srgbClr val="C00000"/>
              </a:solidFill>
            </a:endParaRPr>
          </a:p>
          <a:p>
            <a:r>
              <a:rPr lang="ru-RU" sz="1900" b="1" dirty="0"/>
              <a:t>где </a:t>
            </a:r>
            <a:r>
              <a:rPr lang="ru-RU" sz="1900" b="1" dirty="0" smtClean="0"/>
              <a:t>𝐼</a:t>
            </a:r>
            <a:r>
              <a:rPr lang="ru-RU" sz="1900" b="1" baseline="-25000" dirty="0" smtClean="0"/>
              <a:t>П</a:t>
            </a:r>
            <a:r>
              <a:rPr lang="ru-RU" sz="1900" b="1" baseline="-25000" dirty="0"/>
              <a:t>′ </a:t>
            </a:r>
            <a:r>
              <a:rPr lang="ru-RU" sz="1900" b="1" dirty="0"/>
              <a:t>, </a:t>
            </a:r>
            <a:r>
              <a:rPr lang="ru-RU" sz="1900" b="1" dirty="0" smtClean="0"/>
              <a:t>𝐼</a:t>
            </a:r>
            <a:r>
              <a:rPr lang="ru-RU" sz="1900" b="1" baseline="-25000" dirty="0" smtClean="0"/>
              <a:t>О</a:t>
            </a:r>
            <a:r>
              <a:rPr lang="ru-RU" sz="1900" b="1" dirty="0" smtClean="0"/>
              <a:t> - энтальпия на </a:t>
            </a:r>
            <a:r>
              <a:rPr lang="ru-RU" sz="1900" b="1" dirty="0"/>
              <a:t>выходе и входе в калорифер. </a:t>
            </a:r>
          </a:p>
          <a:p>
            <a:r>
              <a:rPr lang="ru-RU" sz="1900" b="1" dirty="0" smtClean="0">
                <a:solidFill>
                  <a:srgbClr val="002060"/>
                </a:solidFill>
              </a:rPr>
              <a:t>Охлаждающая мощность </a:t>
            </a:r>
            <a:r>
              <a:rPr lang="ru-RU" sz="1900" b="1" dirty="0" smtClean="0"/>
              <a:t>оросит. камеры:</a:t>
            </a:r>
          </a:p>
          <a:p>
            <a:pPr algn="ctr"/>
            <a:r>
              <a:rPr lang="ru-RU" sz="1900" b="1" dirty="0" smtClean="0">
                <a:solidFill>
                  <a:srgbClr val="C00000"/>
                </a:solidFill>
              </a:rPr>
              <a:t>𝑄</a:t>
            </a:r>
            <a:r>
              <a:rPr lang="ru-RU" sz="1900" b="1" baseline="-25000" dirty="0" err="1" smtClean="0">
                <a:solidFill>
                  <a:srgbClr val="C00000"/>
                </a:solidFill>
              </a:rPr>
              <a:t>охл</a:t>
            </a:r>
            <a:r>
              <a:rPr lang="ru-RU" sz="1900" b="1" dirty="0" smtClean="0">
                <a:solidFill>
                  <a:srgbClr val="C00000"/>
                </a:solidFill>
              </a:rPr>
              <a:t> </a:t>
            </a:r>
            <a:r>
              <a:rPr lang="ru-RU" sz="1900" b="1" dirty="0">
                <a:solidFill>
                  <a:srgbClr val="C00000"/>
                </a:solidFill>
              </a:rPr>
              <a:t>= </a:t>
            </a:r>
            <a:r>
              <a:rPr lang="ru-RU" sz="1900" b="1" dirty="0" smtClean="0">
                <a:solidFill>
                  <a:srgbClr val="C00000"/>
                </a:solidFill>
              </a:rPr>
              <a:t>𝐺 · (</a:t>
            </a:r>
            <a:r>
              <a:rPr lang="ru-RU" sz="1900" b="1" dirty="0">
                <a:solidFill>
                  <a:srgbClr val="C00000"/>
                </a:solidFill>
              </a:rPr>
              <a:t>𝐼 </a:t>
            </a:r>
            <a:r>
              <a:rPr lang="ru-RU" sz="1900" b="1" baseline="-25000" dirty="0">
                <a:solidFill>
                  <a:srgbClr val="C00000"/>
                </a:solidFill>
              </a:rPr>
              <a:t>𝐻</a:t>
            </a:r>
            <a:r>
              <a:rPr lang="ru-RU" sz="1900" b="1" dirty="0">
                <a:solidFill>
                  <a:srgbClr val="C00000"/>
                </a:solidFill>
              </a:rPr>
              <a:t> − 𝐼 </a:t>
            </a:r>
            <a:r>
              <a:rPr lang="ru-RU" sz="1900" b="1" baseline="-25000" dirty="0" smtClean="0">
                <a:solidFill>
                  <a:srgbClr val="C00000"/>
                </a:solidFill>
              </a:rPr>
              <a:t>𝑂</a:t>
            </a:r>
            <a:r>
              <a:rPr lang="ru-RU" sz="1900" b="1" dirty="0" smtClean="0">
                <a:solidFill>
                  <a:srgbClr val="C00000"/>
                </a:solidFill>
              </a:rPr>
              <a:t>),  </a:t>
            </a:r>
            <a:endParaRPr lang="ru-RU" sz="1900" b="1" dirty="0">
              <a:solidFill>
                <a:srgbClr val="C00000"/>
              </a:solidFill>
            </a:endParaRPr>
          </a:p>
          <a:p>
            <a:r>
              <a:rPr lang="ru-RU" sz="1900" b="1" dirty="0"/>
              <a:t>где </a:t>
            </a:r>
            <a:r>
              <a:rPr lang="ru-RU" sz="1900" b="1" dirty="0" smtClean="0"/>
              <a:t>𝐼</a:t>
            </a:r>
            <a:r>
              <a:rPr lang="ru-RU" sz="1900" b="1" baseline="-25000" dirty="0" smtClean="0"/>
              <a:t>𝐻</a:t>
            </a:r>
            <a:r>
              <a:rPr lang="ru-RU" sz="1900" b="1" dirty="0" smtClean="0"/>
              <a:t>, 𝐼</a:t>
            </a:r>
            <a:r>
              <a:rPr lang="ru-RU" sz="1900" b="1" baseline="-25000" dirty="0" smtClean="0"/>
              <a:t>𝑂</a:t>
            </a:r>
            <a:r>
              <a:rPr lang="ru-RU" sz="1900" b="1" dirty="0" smtClean="0"/>
              <a:t>  - энтальпия </a:t>
            </a:r>
            <a:r>
              <a:rPr lang="ru-RU" sz="1900" b="1" dirty="0"/>
              <a:t>воздуха на входе и выходе из оросительной </a:t>
            </a:r>
            <a:r>
              <a:rPr lang="ru-RU" sz="1900" b="1" dirty="0" smtClean="0"/>
              <a:t>камеры</a:t>
            </a:r>
            <a:endParaRPr lang="ru-RU" sz="19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759" y="548681"/>
            <a:ext cx="5137814" cy="6624735"/>
          </a:xfrm>
        </p:spPr>
      </p:pic>
      <p:sp>
        <p:nvSpPr>
          <p:cNvPr id="7" name="Заголовок 2"/>
          <p:cNvSpPr txBox="1">
            <a:spLocks noGrp="1"/>
          </p:cNvSpPr>
          <p:nvPr>
            <p:ph type="title"/>
          </p:nvPr>
        </p:nvSpPr>
        <p:spPr>
          <a:xfrm>
            <a:off x="0" y="15777"/>
            <a:ext cx="9144000" cy="755472"/>
          </a:xfrm>
          <a:prstGeom prst="rect">
            <a:avLst/>
          </a:prstGeom>
          <a:solidFill>
            <a:srgbClr val="C7C448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defRPr/>
            </a:pPr>
            <a:r>
              <a:rPr lang="ru-RU" sz="2600" b="1" dirty="0" smtClean="0"/>
              <a:t>Расчёт расхода </a:t>
            </a:r>
            <a:r>
              <a:rPr lang="ru-RU" sz="2600" b="1" dirty="0" smtClean="0">
                <a:solidFill>
                  <a:srgbClr val="7030A0"/>
                </a:solidFill>
              </a:rPr>
              <a:t>расход воздуха</a:t>
            </a:r>
            <a:r>
              <a:rPr lang="ru-RU" sz="2600" b="1" dirty="0" smtClean="0"/>
              <a:t>, </a:t>
            </a:r>
            <a:r>
              <a:rPr lang="ru-RU" sz="2600" b="1" dirty="0" smtClean="0">
                <a:solidFill>
                  <a:srgbClr val="C00000"/>
                </a:solidFill>
              </a:rPr>
              <a:t>тепла</a:t>
            </a:r>
            <a:r>
              <a:rPr lang="ru-RU" sz="2600" b="1" dirty="0" smtClean="0"/>
              <a:t> и </a:t>
            </a:r>
            <a:r>
              <a:rPr lang="ru-RU" sz="2600" b="1" dirty="0" smtClean="0">
                <a:solidFill>
                  <a:srgbClr val="002060"/>
                </a:solidFill>
              </a:rPr>
              <a:t>охлаждающей мощности</a:t>
            </a:r>
            <a:r>
              <a:rPr lang="ru-RU" sz="2600" b="1" dirty="0" smtClean="0"/>
              <a:t> оросительной камеры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039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459432"/>
            <a:ext cx="4046859" cy="731743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68" y="0"/>
            <a:ext cx="9144868" cy="47667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Построение </a:t>
            </a:r>
            <a:r>
              <a:rPr lang="ru-RU" sz="2400" dirty="0" smtClean="0">
                <a:solidFill>
                  <a:srgbClr val="C00000"/>
                </a:solidFill>
              </a:rPr>
              <a:t>процесса прямоточной СКВ </a:t>
            </a:r>
            <a:r>
              <a:rPr lang="ru-RU" sz="2400" dirty="0">
                <a:solidFill>
                  <a:srgbClr val="C00000"/>
                </a:solidFill>
              </a:rPr>
              <a:t>для </a:t>
            </a:r>
            <a:r>
              <a:rPr lang="ru-RU" sz="2400" dirty="0" smtClean="0">
                <a:solidFill>
                  <a:srgbClr val="00B050"/>
                </a:solidFill>
              </a:rPr>
              <a:t>холодного периода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491880" y="404664"/>
            <a:ext cx="5688632" cy="645333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600" b="1" dirty="0" smtClean="0"/>
              <a:t>Наружный воздух </a:t>
            </a:r>
            <a:r>
              <a:rPr lang="ru-RU" sz="1600" b="1" dirty="0" smtClean="0">
                <a:solidFill>
                  <a:srgbClr val="FF0000"/>
                </a:solidFill>
              </a:rPr>
              <a:t>нагревается</a:t>
            </a:r>
            <a:r>
              <a:rPr lang="ru-RU" sz="1600" b="1" dirty="0" smtClean="0"/>
              <a:t> в </a:t>
            </a:r>
            <a:r>
              <a:rPr lang="ru-RU" sz="1600" b="1" dirty="0" smtClean="0">
                <a:solidFill>
                  <a:srgbClr val="FF0000"/>
                </a:solidFill>
              </a:rPr>
              <a:t>калорифере первого подогрева</a:t>
            </a:r>
            <a:r>
              <a:rPr lang="ru-RU" sz="1600" b="1" dirty="0" smtClean="0"/>
              <a:t>, поступает </a:t>
            </a:r>
            <a:r>
              <a:rPr lang="ru-RU" sz="1600" b="1" dirty="0"/>
              <a:t>в </a:t>
            </a:r>
            <a:r>
              <a:rPr lang="ru-RU" sz="1600" b="1" dirty="0">
                <a:solidFill>
                  <a:srgbClr val="00B050"/>
                </a:solidFill>
              </a:rPr>
              <a:t>оросительную камеру</a:t>
            </a:r>
            <a:r>
              <a:rPr lang="ru-RU" sz="1600" b="1" dirty="0"/>
              <a:t>, в которой происходит </a:t>
            </a:r>
            <a:r>
              <a:rPr lang="ru-RU" sz="1600" b="1" dirty="0" smtClean="0">
                <a:solidFill>
                  <a:srgbClr val="0070C0"/>
                </a:solidFill>
              </a:rPr>
              <a:t>адиабатическое увлажнение воздуха</a:t>
            </a:r>
            <a:r>
              <a:rPr lang="ru-RU" sz="1600" b="1" dirty="0" smtClean="0"/>
              <a:t>, затем </a:t>
            </a:r>
            <a:r>
              <a:rPr lang="ru-RU" sz="1600" b="1" dirty="0">
                <a:solidFill>
                  <a:srgbClr val="FF0000"/>
                </a:solidFill>
              </a:rPr>
              <a:t>нагревается</a:t>
            </a:r>
            <a:r>
              <a:rPr lang="ru-RU" sz="1600" b="1" dirty="0"/>
              <a:t> в </a:t>
            </a:r>
            <a:r>
              <a:rPr lang="ru-RU" sz="1600" b="1" dirty="0" smtClean="0">
                <a:solidFill>
                  <a:srgbClr val="FF0000"/>
                </a:solidFill>
              </a:rPr>
              <a:t>калорифере </a:t>
            </a:r>
            <a:r>
              <a:rPr lang="ru-RU" sz="1600" b="1" dirty="0">
                <a:solidFill>
                  <a:srgbClr val="FF0000"/>
                </a:solidFill>
              </a:rPr>
              <a:t>второго </a:t>
            </a:r>
            <a:r>
              <a:rPr lang="ru-RU" sz="1600" b="1" dirty="0" smtClean="0">
                <a:solidFill>
                  <a:srgbClr val="FF0000"/>
                </a:solidFill>
              </a:rPr>
              <a:t>подогрева</a:t>
            </a:r>
            <a:r>
              <a:rPr lang="ru-RU" sz="1600" b="1" dirty="0" smtClean="0"/>
              <a:t>. 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Исходные данны</a:t>
            </a:r>
            <a:r>
              <a:rPr lang="ru-RU" sz="1600" b="1" dirty="0">
                <a:solidFill>
                  <a:srgbClr val="002060"/>
                </a:solidFill>
              </a:rPr>
              <a:t>е</a:t>
            </a:r>
            <a:r>
              <a:rPr lang="ru-RU" sz="1600" b="1" dirty="0" smtClean="0"/>
              <a:t>: </a:t>
            </a:r>
          </a:p>
          <a:p>
            <a:r>
              <a:rPr lang="ru-RU" sz="1600" b="1" dirty="0" smtClean="0"/>
              <a:t>- параметры внутреннего и наружного воздуха, </a:t>
            </a:r>
          </a:p>
          <a:p>
            <a:r>
              <a:rPr lang="ru-RU" sz="1600" b="1" dirty="0" smtClean="0"/>
              <a:t>- угловой коэффициент 𝜀 </a:t>
            </a:r>
            <a:r>
              <a:rPr lang="ru-RU" sz="1600" b="1" dirty="0" smtClean="0">
                <a:solidFill>
                  <a:srgbClr val="002060"/>
                </a:solidFill>
              </a:rPr>
              <a:t>для холодного периода</a:t>
            </a:r>
            <a:r>
              <a:rPr lang="ru-RU" sz="1600" b="1" dirty="0" smtClean="0"/>
              <a:t>, </a:t>
            </a:r>
          </a:p>
          <a:p>
            <a:r>
              <a:rPr lang="ru-RU" sz="1600" b="1" dirty="0" smtClean="0">
                <a:solidFill>
                  <a:srgbClr val="7030A0"/>
                </a:solidFill>
              </a:rPr>
              <a:t>- расход воздуха, рассчитанный </a:t>
            </a:r>
            <a:r>
              <a:rPr lang="ru-RU" sz="1600" b="1" dirty="0" smtClean="0">
                <a:solidFill>
                  <a:srgbClr val="C00000"/>
                </a:solidFill>
              </a:rPr>
              <a:t>для теплого периода</a:t>
            </a:r>
            <a:r>
              <a:rPr lang="ru-RU" sz="1600" b="1" dirty="0" smtClean="0">
                <a:solidFill>
                  <a:srgbClr val="7030A0"/>
                </a:solidFill>
              </a:rPr>
              <a:t>. </a:t>
            </a:r>
            <a:endParaRPr lang="ru-RU" sz="1600" b="1" dirty="0">
              <a:solidFill>
                <a:srgbClr val="7030A0"/>
              </a:solidFill>
            </a:endParaRPr>
          </a:p>
          <a:p>
            <a:r>
              <a:rPr lang="ru-RU" sz="1600" b="1" dirty="0" smtClean="0"/>
              <a:t>Построения процессов обработки воздуха: </a:t>
            </a:r>
            <a:endParaRPr lang="ru-RU" sz="1600" b="1" dirty="0"/>
          </a:p>
          <a:p>
            <a:r>
              <a:rPr lang="ru-RU" sz="1600" b="1" dirty="0">
                <a:solidFill>
                  <a:srgbClr val="C00000"/>
                </a:solidFill>
              </a:rPr>
              <a:t>1</a:t>
            </a:r>
            <a:r>
              <a:rPr lang="ru-RU" sz="1600" b="1" dirty="0" smtClean="0">
                <a:solidFill>
                  <a:srgbClr val="C00000"/>
                </a:solidFill>
              </a:rPr>
              <a:t>) определяем </a:t>
            </a:r>
            <a:r>
              <a:rPr lang="ru-RU" sz="1600" b="1" dirty="0" smtClean="0"/>
              <a:t>положение точек Н и В; </a:t>
            </a:r>
            <a:endParaRPr lang="ru-RU" sz="1600" b="1" dirty="0"/>
          </a:p>
          <a:p>
            <a:r>
              <a:rPr lang="ru-RU" sz="1600" b="1" dirty="0">
                <a:solidFill>
                  <a:srgbClr val="C00000"/>
                </a:solidFill>
              </a:rPr>
              <a:t>2</a:t>
            </a:r>
            <a:r>
              <a:rPr lang="ru-RU" sz="1600" b="1" dirty="0" smtClean="0">
                <a:solidFill>
                  <a:srgbClr val="C00000"/>
                </a:solidFill>
              </a:rPr>
              <a:t>) </a:t>
            </a:r>
            <a:r>
              <a:rPr lang="ru-RU" sz="1600" b="1" dirty="0" smtClean="0"/>
              <a:t>через </a:t>
            </a:r>
            <a:r>
              <a:rPr lang="ru-RU" sz="1600" b="1" dirty="0"/>
              <a:t>точку В </a:t>
            </a:r>
            <a:r>
              <a:rPr lang="ru-RU" sz="1600" b="1" dirty="0" smtClean="0">
                <a:solidFill>
                  <a:srgbClr val="7030A0"/>
                </a:solidFill>
              </a:rPr>
              <a:t>луч процесса 𝜀 </a:t>
            </a:r>
            <a:r>
              <a:rPr lang="ru-RU" sz="1600" b="1" dirty="0" smtClean="0"/>
              <a:t>для </a:t>
            </a:r>
            <a:r>
              <a:rPr lang="ru-RU" sz="1600" b="1" dirty="0">
                <a:solidFill>
                  <a:srgbClr val="002060"/>
                </a:solidFill>
              </a:rPr>
              <a:t>холодного </a:t>
            </a:r>
            <a:r>
              <a:rPr lang="ru-RU" sz="1600" b="1" dirty="0" smtClean="0">
                <a:solidFill>
                  <a:srgbClr val="002060"/>
                </a:solidFill>
              </a:rPr>
              <a:t>периода</a:t>
            </a:r>
            <a:r>
              <a:rPr lang="ru-RU" sz="1600" b="1" dirty="0" smtClean="0"/>
              <a:t>; </a:t>
            </a:r>
            <a:endParaRPr lang="ru-RU" sz="1600" b="1" dirty="0"/>
          </a:p>
          <a:p>
            <a:r>
              <a:rPr lang="ru-RU" sz="1600" b="1" dirty="0">
                <a:solidFill>
                  <a:srgbClr val="C00000"/>
                </a:solidFill>
              </a:rPr>
              <a:t>3</a:t>
            </a:r>
            <a:r>
              <a:rPr lang="ru-RU" sz="1600" b="1" dirty="0" smtClean="0">
                <a:solidFill>
                  <a:srgbClr val="C00000"/>
                </a:solidFill>
              </a:rPr>
              <a:t>) определяем </a:t>
            </a:r>
            <a:r>
              <a:rPr lang="ru-RU" sz="1600" b="1" dirty="0" smtClean="0"/>
              <a:t>точк</a:t>
            </a:r>
            <a:r>
              <a:rPr lang="ru-RU" sz="1600" b="1" dirty="0"/>
              <a:t>у</a:t>
            </a:r>
            <a:r>
              <a:rPr lang="ru-RU" sz="1600" b="1" dirty="0" smtClean="0"/>
              <a:t> П</a:t>
            </a:r>
            <a:r>
              <a:rPr lang="ru-RU" sz="1600" b="1" dirty="0"/>
              <a:t>, </a:t>
            </a:r>
            <a:r>
              <a:rPr lang="ru-RU" sz="1600" b="1" dirty="0" smtClean="0"/>
              <a:t>рассчитав влагосодержание:          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𝑑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П</a:t>
            </a: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1800" b="1" dirty="0">
                <a:solidFill>
                  <a:srgbClr val="C00000"/>
                </a:solidFill>
              </a:rPr>
              <a:t>= </a:t>
            </a:r>
            <a:r>
              <a:rPr lang="ru-RU" sz="1800" b="1" dirty="0" smtClean="0">
                <a:solidFill>
                  <a:srgbClr val="C00000"/>
                </a:solidFill>
              </a:rPr>
              <a:t>𝑑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𝐵</a:t>
            </a: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1800" b="1" dirty="0">
                <a:solidFill>
                  <a:srgbClr val="C00000"/>
                </a:solidFill>
              </a:rPr>
              <a:t>− 𝑊∙ </a:t>
            </a:r>
            <a:r>
              <a:rPr lang="ru-RU" sz="1800" b="1" dirty="0" smtClean="0">
                <a:solidFill>
                  <a:srgbClr val="C00000"/>
                </a:solidFill>
              </a:rPr>
              <a:t>10</a:t>
            </a:r>
            <a:r>
              <a:rPr lang="ru-RU" sz="1800" b="1" baseline="30000" dirty="0" smtClean="0">
                <a:solidFill>
                  <a:srgbClr val="C00000"/>
                </a:solidFill>
              </a:rPr>
              <a:t>3</a:t>
            </a:r>
            <a:r>
              <a:rPr lang="ru-RU" sz="1800" b="1" dirty="0" smtClean="0">
                <a:solidFill>
                  <a:srgbClr val="C00000"/>
                </a:solidFill>
              </a:rPr>
              <a:t>/ 𝐺</a:t>
            </a:r>
            <a:r>
              <a:rPr lang="ru-RU" sz="1600" b="1" dirty="0" smtClean="0"/>
              <a:t>,  </a:t>
            </a:r>
            <a:endParaRPr lang="ru-RU" sz="1600" b="1" dirty="0"/>
          </a:p>
          <a:p>
            <a:r>
              <a:rPr lang="ru-RU" sz="1600" b="1" dirty="0" smtClean="0"/>
              <a:t>где 𝑊 - </a:t>
            </a:r>
            <a:r>
              <a:rPr lang="ru-RU" sz="1600" b="1" dirty="0" err="1" smtClean="0"/>
              <a:t>влаговыделения</a:t>
            </a:r>
            <a:r>
              <a:rPr lang="ru-RU" sz="1600" b="1" dirty="0" smtClean="0"/>
              <a:t> в помещении, кг/ч; </a:t>
            </a:r>
          </a:p>
          <a:p>
            <a:r>
              <a:rPr lang="ru-RU" sz="1600" b="1" dirty="0" smtClean="0"/>
              <a:t>𝐺 - расход </a:t>
            </a:r>
            <a:r>
              <a:rPr lang="ru-RU" sz="1600" b="1" dirty="0"/>
              <a:t>воздуха, рассчитанный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 теплый период</a:t>
            </a:r>
            <a:r>
              <a:rPr lang="ru-RU" sz="1600" b="1" dirty="0"/>
              <a:t>, </a:t>
            </a:r>
            <a:r>
              <a:rPr lang="ru-RU" sz="1600" b="1" dirty="0" smtClean="0"/>
              <a:t>кг/ч. </a:t>
            </a:r>
            <a:endParaRPr lang="ru-RU" sz="1600" b="1" dirty="0"/>
          </a:p>
          <a:p>
            <a:r>
              <a:rPr lang="ru-RU" sz="1600" b="1" dirty="0"/>
              <a:t>Проводим линию </a:t>
            </a:r>
            <a:r>
              <a:rPr lang="ru-RU" sz="1600" b="1" dirty="0" smtClean="0">
                <a:solidFill>
                  <a:srgbClr val="FF0000"/>
                </a:solidFill>
              </a:rPr>
              <a:t>𝑑</a:t>
            </a:r>
            <a:r>
              <a:rPr lang="ru-RU" sz="1600" b="1" baseline="-25000" dirty="0" smtClean="0">
                <a:solidFill>
                  <a:srgbClr val="FF0000"/>
                </a:solidFill>
              </a:rPr>
              <a:t>П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= </a:t>
            </a:r>
            <a:r>
              <a:rPr lang="ru-RU" sz="1600" b="1" dirty="0" smtClean="0">
                <a:solidFill>
                  <a:srgbClr val="FF0000"/>
                </a:solidFill>
              </a:rPr>
              <a:t>𝑐𝑜𝑛𝑠𝑡  </a:t>
            </a:r>
            <a:r>
              <a:rPr lang="ru-RU" sz="1600" b="1" dirty="0"/>
              <a:t>до пересечения с </a:t>
            </a:r>
            <a:r>
              <a:rPr lang="ru-RU" sz="1600" b="1" dirty="0">
                <a:solidFill>
                  <a:srgbClr val="FF0000"/>
                </a:solidFill>
              </a:rPr>
              <a:t>лучом процесса </a:t>
            </a:r>
            <a:r>
              <a:rPr lang="ru-RU" sz="1600" b="1" dirty="0" smtClean="0">
                <a:solidFill>
                  <a:srgbClr val="FF0000"/>
                </a:solidFill>
              </a:rPr>
              <a:t>𝜀 </a:t>
            </a:r>
            <a:r>
              <a:rPr lang="ru-RU" sz="1600" b="1" dirty="0" smtClean="0"/>
              <a:t>и ставим точку </a:t>
            </a:r>
            <a:r>
              <a:rPr lang="ru-RU" sz="1600" b="1" dirty="0" smtClean="0">
                <a:solidFill>
                  <a:srgbClr val="FF0000"/>
                </a:solidFill>
              </a:rPr>
              <a:t>П</a:t>
            </a:r>
            <a:r>
              <a:rPr lang="ru-RU" sz="1600" b="1" dirty="0" smtClean="0"/>
              <a:t>. </a:t>
            </a:r>
          </a:p>
          <a:p>
            <a:r>
              <a:rPr lang="ru-RU" sz="1600" b="1" dirty="0" smtClean="0"/>
              <a:t>Для уточнения определяют энтальпию точки П:                </a:t>
            </a:r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𝐼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П</a:t>
            </a:r>
            <a:r>
              <a:rPr lang="ru-RU" sz="1800" b="1" dirty="0" smtClean="0">
                <a:solidFill>
                  <a:srgbClr val="C00000"/>
                </a:solidFill>
              </a:rPr>
              <a:t> = 𝐼</a:t>
            </a:r>
            <a:r>
              <a:rPr lang="ru-RU" sz="1800" b="1" baseline="-25000" dirty="0" smtClean="0">
                <a:solidFill>
                  <a:srgbClr val="C00000"/>
                </a:solidFill>
              </a:rPr>
              <a:t>𝐵</a:t>
            </a:r>
            <a:r>
              <a:rPr lang="ru-RU" sz="1800" b="1" dirty="0" smtClean="0">
                <a:solidFill>
                  <a:srgbClr val="C00000"/>
                </a:solidFill>
              </a:rPr>
              <a:t> − 3,6 ∙ 𝑄/𝐺 </a:t>
            </a:r>
            <a:r>
              <a:rPr lang="ru-RU" sz="1800" b="1" dirty="0">
                <a:solidFill>
                  <a:srgbClr val="C00000"/>
                </a:solidFill>
              </a:rPr>
              <a:t>,  </a:t>
            </a:r>
            <a:r>
              <a:rPr lang="ru-RU" sz="1600" b="1" dirty="0" smtClean="0"/>
              <a:t>где 𝑄 - тепловыделения, Вт; </a:t>
            </a:r>
            <a:endParaRPr lang="ru-RU" sz="1600" b="1" dirty="0"/>
          </a:p>
          <a:p>
            <a:r>
              <a:rPr lang="ru-RU" sz="1600" b="1" dirty="0">
                <a:solidFill>
                  <a:srgbClr val="C00000"/>
                </a:solidFill>
              </a:rPr>
              <a:t>4</a:t>
            </a:r>
            <a:r>
              <a:rPr lang="ru-RU" sz="1600" b="1" dirty="0" smtClean="0">
                <a:solidFill>
                  <a:srgbClr val="C00000"/>
                </a:solidFill>
              </a:rPr>
              <a:t>) </a:t>
            </a:r>
            <a:r>
              <a:rPr lang="ru-RU" sz="1600" b="1" dirty="0" smtClean="0"/>
              <a:t>проводим </a:t>
            </a:r>
            <a:r>
              <a:rPr lang="ru-RU" sz="1600" b="1" dirty="0"/>
              <a:t>линию </a:t>
            </a:r>
            <a:r>
              <a:rPr lang="ru-RU" sz="1600" b="1" dirty="0" smtClean="0"/>
              <a:t>𝑑</a:t>
            </a:r>
            <a:r>
              <a:rPr lang="ru-RU" sz="1600" b="1" baseline="-25000" dirty="0" smtClean="0"/>
              <a:t>П</a:t>
            </a:r>
            <a:r>
              <a:rPr lang="ru-RU" sz="1600" b="1" dirty="0" smtClean="0"/>
              <a:t> </a:t>
            </a:r>
            <a:r>
              <a:rPr lang="ru-RU" sz="1600" b="1" dirty="0"/>
              <a:t>= </a:t>
            </a:r>
            <a:r>
              <a:rPr lang="ru-RU" sz="1600" b="1" dirty="0" smtClean="0"/>
              <a:t>𝑐𝑜𝑛𝑠𝑡  до </a:t>
            </a:r>
            <a:r>
              <a:rPr lang="ru-RU" sz="1600" b="1" dirty="0"/>
              <a:t>пересечения с </a:t>
            </a:r>
            <a:r>
              <a:rPr lang="ru-RU" sz="1600" b="1" dirty="0" smtClean="0"/>
              <a:t>𝜑 </a:t>
            </a:r>
            <a:r>
              <a:rPr lang="ru-RU" sz="1600" b="1" dirty="0"/>
              <a:t>= 90</a:t>
            </a:r>
            <a:r>
              <a:rPr lang="ru-RU" sz="1600" b="1" dirty="0" smtClean="0"/>
              <a:t>%, </a:t>
            </a:r>
            <a:r>
              <a:rPr lang="ru-RU" sz="1600" b="1" dirty="0">
                <a:solidFill>
                  <a:srgbClr val="C00000"/>
                </a:solidFill>
              </a:rPr>
              <a:t>ставим </a:t>
            </a:r>
            <a:r>
              <a:rPr lang="ru-RU" sz="1600" b="1" dirty="0" smtClean="0">
                <a:solidFill>
                  <a:srgbClr val="C00000"/>
                </a:solidFill>
              </a:rPr>
              <a:t>точку О</a:t>
            </a:r>
            <a:r>
              <a:rPr lang="ru-RU" sz="1600" b="1" dirty="0"/>
              <a:t>, </a:t>
            </a:r>
            <a:r>
              <a:rPr lang="ru-RU" sz="1600" b="1" dirty="0" smtClean="0"/>
              <a:t>получаем </a:t>
            </a:r>
            <a:r>
              <a:rPr lang="ru-RU" sz="1600" b="1" dirty="0"/>
              <a:t>отрезок ПО; </a:t>
            </a:r>
          </a:p>
          <a:p>
            <a:r>
              <a:rPr lang="ru-RU" sz="1600" b="1" dirty="0">
                <a:solidFill>
                  <a:srgbClr val="FF0000"/>
                </a:solidFill>
              </a:rPr>
              <a:t>5</a:t>
            </a:r>
            <a:r>
              <a:rPr lang="ru-RU" sz="1600" b="1" dirty="0" smtClean="0">
                <a:solidFill>
                  <a:srgbClr val="FF0000"/>
                </a:solidFill>
              </a:rPr>
              <a:t>)</a:t>
            </a:r>
            <a:r>
              <a:rPr lang="ru-RU" sz="1600" b="1" dirty="0" smtClean="0"/>
              <a:t> через точку О проводим </a:t>
            </a:r>
            <a:r>
              <a:rPr lang="ru-RU" sz="1600" b="1" dirty="0">
                <a:solidFill>
                  <a:srgbClr val="C00000"/>
                </a:solidFill>
              </a:rPr>
              <a:t>линию </a:t>
            </a:r>
            <a:r>
              <a:rPr lang="ru-RU" sz="1600" b="1" dirty="0" smtClean="0">
                <a:solidFill>
                  <a:srgbClr val="C00000"/>
                </a:solidFill>
              </a:rPr>
              <a:t>𝐼</a:t>
            </a:r>
            <a:r>
              <a:rPr lang="ru-RU" sz="1600" b="1" baseline="-25000" dirty="0" smtClean="0">
                <a:solidFill>
                  <a:srgbClr val="C00000"/>
                </a:solidFill>
              </a:rPr>
              <a:t>𝑂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/>
              <a:t>= </a:t>
            </a:r>
            <a:r>
              <a:rPr lang="ru-RU" sz="1600" b="1" dirty="0" err="1" smtClean="0"/>
              <a:t>const</a:t>
            </a:r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до </a:t>
            </a:r>
            <a:r>
              <a:rPr lang="ru-RU" sz="1600" b="1" dirty="0">
                <a:solidFill>
                  <a:srgbClr val="C00000"/>
                </a:solidFill>
              </a:rPr>
              <a:t>пересечения </a:t>
            </a:r>
            <a:r>
              <a:rPr lang="ru-RU" sz="1600" b="1" dirty="0" smtClean="0"/>
              <a:t>с </a:t>
            </a:r>
            <a:r>
              <a:rPr lang="ru-RU" sz="1600" b="1" dirty="0" smtClean="0">
                <a:solidFill>
                  <a:srgbClr val="C00000"/>
                </a:solidFill>
              </a:rPr>
              <a:t>линией  𝑑</a:t>
            </a:r>
            <a:r>
              <a:rPr lang="ru-RU" sz="1600" b="1" baseline="-25000" dirty="0" smtClean="0">
                <a:solidFill>
                  <a:srgbClr val="C00000"/>
                </a:solidFill>
              </a:rPr>
              <a:t>𝐻</a:t>
            </a:r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/>
              <a:t>= </a:t>
            </a:r>
            <a:r>
              <a:rPr lang="ru-RU" sz="1600" b="1" dirty="0" err="1" smtClean="0"/>
              <a:t>const</a:t>
            </a:r>
            <a:r>
              <a:rPr lang="ru-RU" sz="1600" b="1" dirty="0" smtClean="0"/>
              <a:t> </a:t>
            </a:r>
            <a:r>
              <a:rPr lang="ru-RU" sz="1600" b="1" dirty="0"/>
              <a:t>в точке </a:t>
            </a:r>
            <a:r>
              <a:rPr lang="ru-RU" sz="1600" b="1" dirty="0" smtClean="0"/>
              <a:t>К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54911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61" y="1"/>
            <a:ext cx="458486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68" y="0"/>
            <a:ext cx="9144868" cy="764704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rgbClr val="C00000"/>
                </a:solidFill>
              </a:rPr>
              <a:t>Расчет расхода тепла на нагревание в калорифере прямоточной СКВ </a:t>
            </a:r>
            <a:r>
              <a:rPr lang="ru-RU" sz="2200" dirty="0">
                <a:solidFill>
                  <a:srgbClr val="C00000"/>
                </a:solidFill>
              </a:rPr>
              <a:t>для </a:t>
            </a:r>
            <a:r>
              <a:rPr lang="ru-RU" sz="2200" dirty="0" smtClean="0">
                <a:solidFill>
                  <a:srgbClr val="00B050"/>
                </a:solidFill>
              </a:rPr>
              <a:t>холодного периода</a:t>
            </a:r>
            <a:endParaRPr lang="ru-RU" sz="2200" dirty="0">
              <a:solidFill>
                <a:srgbClr val="00B05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499992" y="692696"/>
            <a:ext cx="4680520" cy="616530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800" b="1" dirty="0" smtClean="0"/>
              <a:t>НК - нагрев в калорифере </a:t>
            </a:r>
            <a:r>
              <a:rPr lang="ru-RU" sz="1800" b="1" dirty="0"/>
              <a:t>первого </a:t>
            </a:r>
            <a:r>
              <a:rPr lang="ru-RU" sz="1800" b="1" dirty="0" smtClean="0"/>
              <a:t>подогрева, КО - адиабатическое увлажнение в оросительной камере, </a:t>
            </a:r>
            <a:endParaRPr lang="en-US" sz="1800" b="1" dirty="0" smtClean="0"/>
          </a:p>
          <a:p>
            <a:r>
              <a:rPr lang="ru-RU" sz="1800" b="1" dirty="0" smtClean="0"/>
              <a:t>ОП – нагрев</a:t>
            </a:r>
            <a:r>
              <a:rPr lang="en-US" sz="1800" b="1" dirty="0" smtClean="0"/>
              <a:t> </a:t>
            </a:r>
            <a:r>
              <a:rPr lang="ru-RU" sz="1800" b="1" dirty="0" smtClean="0"/>
              <a:t>в калорифере второго  подогрева,  </a:t>
            </a:r>
            <a:endParaRPr lang="en-US" sz="1800" b="1" dirty="0" smtClean="0"/>
          </a:p>
          <a:p>
            <a:r>
              <a:rPr lang="ru-RU" sz="1800" b="1" dirty="0" smtClean="0"/>
              <a:t>ПВ – ассимиляция теплоты и влаги </a:t>
            </a:r>
            <a:r>
              <a:rPr lang="ru-RU" sz="1800" b="1" dirty="0"/>
              <a:t>в </a:t>
            </a:r>
            <a:r>
              <a:rPr lang="ru-RU" sz="1800" b="1" dirty="0" smtClean="0"/>
              <a:t>помещении </a:t>
            </a:r>
            <a:endParaRPr lang="ru-RU" sz="1800" b="1" dirty="0"/>
          </a:p>
          <a:p>
            <a:r>
              <a:rPr lang="ru-RU" sz="1800" b="1" dirty="0">
                <a:solidFill>
                  <a:srgbClr val="C00000"/>
                </a:solidFill>
              </a:rPr>
              <a:t>Расход </a:t>
            </a:r>
            <a:r>
              <a:rPr lang="ru-RU" sz="1800" b="1" dirty="0" smtClean="0">
                <a:solidFill>
                  <a:srgbClr val="C00000"/>
                </a:solidFill>
              </a:rPr>
              <a:t>тепла </a:t>
            </a:r>
            <a:r>
              <a:rPr lang="ru-RU" sz="1800" b="1" dirty="0" smtClean="0"/>
              <a:t>на нагревание </a:t>
            </a:r>
            <a:r>
              <a:rPr lang="ru-RU" sz="1800" b="1" dirty="0"/>
              <a:t>воздуха </a:t>
            </a:r>
            <a:r>
              <a:rPr lang="ru-RU" sz="1800" b="1" dirty="0" smtClean="0">
                <a:solidFill>
                  <a:srgbClr val="C00000"/>
                </a:solidFill>
              </a:rPr>
              <a:t>в</a:t>
            </a:r>
            <a:r>
              <a:rPr lang="ru-RU" sz="1800" b="1" dirty="0" smtClean="0"/>
              <a:t> </a:t>
            </a:r>
            <a:r>
              <a:rPr lang="ru-RU" sz="1800" b="1" dirty="0" smtClean="0">
                <a:solidFill>
                  <a:srgbClr val="C00000"/>
                </a:solidFill>
              </a:rPr>
              <a:t>калорифере первого подогрева</a:t>
            </a:r>
            <a:r>
              <a:rPr lang="ru-RU" sz="1800" b="1" dirty="0" smtClean="0"/>
              <a:t>: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𝑄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𝐼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= 𝐺 </a:t>
            </a:r>
            <a:r>
              <a:rPr lang="ru-RU" sz="2400" b="1" dirty="0" smtClean="0">
                <a:solidFill>
                  <a:srgbClr val="C00000"/>
                </a:solidFill>
              </a:rPr>
              <a:t>·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(𝐼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К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− </a:t>
            </a:r>
            <a:r>
              <a:rPr lang="ru-RU" sz="2400" b="1" dirty="0" smtClean="0">
                <a:solidFill>
                  <a:srgbClr val="C00000"/>
                </a:solidFill>
              </a:rPr>
              <a:t>𝐼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Н</a:t>
            </a:r>
            <a:r>
              <a:rPr lang="ru-RU" sz="2400" b="1" dirty="0" smtClean="0">
                <a:solidFill>
                  <a:srgbClr val="C00000"/>
                </a:solidFill>
              </a:rPr>
              <a:t>);  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sz="1800" b="1" dirty="0">
                <a:solidFill>
                  <a:srgbClr val="C00000"/>
                </a:solidFill>
              </a:rPr>
              <a:t>Расход </a:t>
            </a:r>
            <a:r>
              <a:rPr lang="ru-RU" sz="1800" b="1" dirty="0" smtClean="0">
                <a:solidFill>
                  <a:srgbClr val="C00000"/>
                </a:solidFill>
              </a:rPr>
              <a:t>тепла </a:t>
            </a:r>
            <a:r>
              <a:rPr lang="ru-RU" sz="1800" b="1" dirty="0" smtClean="0"/>
              <a:t>на нагревание воздуха </a:t>
            </a:r>
            <a:r>
              <a:rPr lang="ru-RU" sz="1800" b="1" dirty="0" smtClean="0">
                <a:solidFill>
                  <a:srgbClr val="C00000"/>
                </a:solidFill>
              </a:rPr>
              <a:t>в калорифере второго подогрева</a:t>
            </a:r>
            <a:r>
              <a:rPr lang="ru-RU" sz="1800" b="1" dirty="0" smtClean="0"/>
              <a:t>: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𝑄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𝐼𝐼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= </a:t>
            </a:r>
            <a:r>
              <a:rPr lang="ru-RU" sz="2400" b="1" dirty="0" smtClean="0">
                <a:solidFill>
                  <a:srgbClr val="C00000"/>
                </a:solidFill>
              </a:rPr>
              <a:t>𝐺</a:t>
            </a:r>
            <a:r>
              <a:rPr lang="en-US" sz="2400" b="1" dirty="0" smtClean="0">
                <a:solidFill>
                  <a:srgbClr val="C00000"/>
                </a:solidFill>
              </a:rPr>
              <a:t> · </a:t>
            </a:r>
            <a:r>
              <a:rPr lang="ru-RU" sz="2400" b="1" dirty="0" smtClean="0">
                <a:solidFill>
                  <a:srgbClr val="C00000"/>
                </a:solidFill>
              </a:rPr>
              <a:t>(𝐼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− </a:t>
            </a:r>
            <a:r>
              <a:rPr lang="ru-RU" sz="2400" b="1" dirty="0" smtClean="0">
                <a:solidFill>
                  <a:srgbClr val="C00000"/>
                </a:solidFill>
              </a:rPr>
              <a:t>𝐼</a:t>
            </a:r>
            <a:r>
              <a:rPr lang="ru-RU" sz="2400" b="1" baseline="-25000" dirty="0" smtClean="0">
                <a:solidFill>
                  <a:srgbClr val="C00000"/>
                </a:solidFill>
              </a:rPr>
              <a:t>О</a:t>
            </a:r>
            <a:r>
              <a:rPr lang="ru-RU" sz="2400" b="1" dirty="0" smtClean="0">
                <a:solidFill>
                  <a:srgbClr val="C00000"/>
                </a:solidFill>
              </a:rPr>
              <a:t>);  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sz="1800" b="1" dirty="0"/>
              <a:t>где </a:t>
            </a:r>
            <a:r>
              <a:rPr lang="ru-RU" sz="1800" b="1" dirty="0" smtClean="0"/>
              <a:t>𝐼</a:t>
            </a:r>
            <a:r>
              <a:rPr lang="ru-RU" sz="1800" b="1" baseline="-25000" dirty="0" smtClean="0"/>
              <a:t>К</a:t>
            </a:r>
            <a:r>
              <a:rPr lang="ru-RU" sz="1800" b="1" dirty="0" smtClean="0"/>
              <a:t> </a:t>
            </a:r>
            <a:r>
              <a:rPr lang="ru-RU" sz="1800" b="1" dirty="0"/>
              <a:t>, </a:t>
            </a:r>
            <a:r>
              <a:rPr lang="ru-RU" sz="1800" b="1" dirty="0" smtClean="0"/>
              <a:t>𝐼</a:t>
            </a:r>
            <a:r>
              <a:rPr lang="ru-RU" sz="1800" b="1" baseline="-25000" dirty="0" smtClean="0"/>
              <a:t>Н</a:t>
            </a:r>
            <a:r>
              <a:rPr lang="ru-RU" sz="1800" b="1" dirty="0" smtClean="0"/>
              <a:t> - энтальпия воздуха на выходе и входе в </a:t>
            </a:r>
            <a:r>
              <a:rPr lang="ru-RU" sz="1800" b="1" dirty="0"/>
              <a:t>воздухонагреватель </a:t>
            </a:r>
            <a:r>
              <a:rPr lang="ru-RU" sz="1800" b="1" dirty="0" smtClean="0"/>
              <a:t>(</a:t>
            </a:r>
            <a:r>
              <a:rPr lang="ru-RU" sz="1800" b="1" dirty="0"/>
              <a:t>калорифер первого подогрева</a:t>
            </a:r>
            <a:r>
              <a:rPr lang="ru-RU" sz="1800" b="1" dirty="0" smtClean="0"/>
              <a:t>);  </a:t>
            </a:r>
          </a:p>
          <a:p>
            <a:r>
              <a:rPr lang="ru-RU" sz="1800" b="1" dirty="0" smtClean="0"/>
              <a:t>𝐼</a:t>
            </a:r>
            <a:r>
              <a:rPr lang="ru-RU" sz="1800" b="1" baseline="-25000" dirty="0" smtClean="0"/>
              <a:t>П</a:t>
            </a:r>
            <a:r>
              <a:rPr lang="ru-RU" sz="1800" b="1" dirty="0" smtClean="0"/>
              <a:t> </a:t>
            </a:r>
            <a:r>
              <a:rPr lang="ru-RU" sz="1800" b="1" dirty="0"/>
              <a:t>, </a:t>
            </a:r>
            <a:r>
              <a:rPr lang="ru-RU" sz="1800" b="1" dirty="0" smtClean="0"/>
              <a:t>𝐼</a:t>
            </a:r>
            <a:r>
              <a:rPr lang="ru-RU" sz="1800" b="1" baseline="-25000" dirty="0" smtClean="0"/>
              <a:t>О</a:t>
            </a:r>
            <a:r>
              <a:rPr lang="ru-RU" sz="1800" b="1" dirty="0" smtClean="0"/>
              <a:t> - энтальпия воздуха на выходе и входе в воздухонагреватель (</a:t>
            </a:r>
            <a:r>
              <a:rPr lang="ru-RU" sz="1800" b="1" dirty="0"/>
              <a:t>калорифере второго подогрева</a:t>
            </a:r>
            <a:r>
              <a:rPr lang="ru-RU" sz="1800" b="1" dirty="0" smtClean="0"/>
              <a:t>)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2096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D:\РГСУ\КВ и ХЗ\картинки\Безымянный_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06" y="404664"/>
            <a:ext cx="915590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https://ac-bastion.ru/wp-content/uploads/d/0/a/d0abe19eb0c571499460953b35a901b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42292" y="0"/>
            <a:ext cx="9164216" cy="404664"/>
          </a:xfrm>
        </p:spPr>
        <p:txBody>
          <a:bodyPr>
            <a:noAutofit/>
          </a:bodyPr>
          <a:lstStyle/>
          <a:p>
            <a:r>
              <a:rPr lang="ru-RU" sz="2700" b="1" i="1" dirty="0">
                <a:solidFill>
                  <a:srgbClr val="0070C0"/>
                </a:solidFill>
              </a:rPr>
              <a:t>Система кондиционирования воздуха с рециркуляцией</a:t>
            </a:r>
          </a:p>
        </p:txBody>
      </p:sp>
      <p:sp>
        <p:nvSpPr>
          <p:cNvPr id="9" name="Объект 1"/>
          <p:cNvSpPr txBox="1">
            <a:spLocks/>
          </p:cNvSpPr>
          <p:nvPr/>
        </p:nvSpPr>
        <p:spPr>
          <a:xfrm>
            <a:off x="-36512" y="5373216"/>
            <a:ext cx="9155905" cy="151216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/>
              <a:t>Отличие от прямоточной системы кондиционирования заключается в наличии канала для рециркуляции воздуха. </a:t>
            </a:r>
            <a:endParaRPr lang="ru-RU" sz="2000" b="1" dirty="0" smtClean="0"/>
          </a:p>
          <a:p>
            <a:pPr marL="0" indent="0">
              <a:buNone/>
            </a:pPr>
            <a:r>
              <a:rPr lang="ru-RU" sz="2000" b="1" dirty="0" err="1" smtClean="0"/>
              <a:t>Рециркуляционный</a:t>
            </a:r>
            <a:r>
              <a:rPr lang="ru-RU" sz="2000" b="1" dirty="0" smtClean="0"/>
              <a:t> </a:t>
            </a:r>
            <a:r>
              <a:rPr lang="ru-RU" sz="2000" b="1" dirty="0"/>
              <a:t>воздух  </a:t>
            </a:r>
            <a:r>
              <a:rPr lang="ru-RU" sz="2000" b="1" dirty="0" smtClean="0"/>
              <a:t>подмешивается </a:t>
            </a:r>
            <a:r>
              <a:rPr lang="ru-RU" sz="2000" b="1" dirty="0"/>
              <a:t>к наружному воздуху либо перед воздухонагревателем первой ступени, либо после </a:t>
            </a:r>
            <a:r>
              <a:rPr lang="ru-RU" sz="2000" b="1" dirty="0" smtClean="0"/>
              <a:t>него</a:t>
            </a:r>
          </a:p>
        </p:txBody>
      </p:sp>
    </p:spTree>
    <p:extLst>
      <p:ext uri="{BB962C8B-B14F-4D97-AF65-F5344CB8AC3E}">
        <p14:creationId xmlns:p14="http://schemas.microsoft.com/office/powerpoint/2010/main" val="72273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4000</TotalTime>
  <Words>3175</Words>
  <Application>Microsoft Office PowerPoint</Application>
  <PresentationFormat>Экран (4:3)</PresentationFormat>
  <Paragraphs>190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Лекция 4</vt:lpstr>
      <vt:lpstr>Внешние источники холода применяют </vt:lpstr>
      <vt:lpstr>Исходные данные для расчета СКВ</vt:lpstr>
      <vt:lpstr>Схема прямоточной СКВ </vt:lpstr>
      <vt:lpstr>Построение процесса обработки воздуха в прямоточной СВК для теплого периода </vt:lpstr>
      <vt:lpstr>Расчёт расхода расход воздуха, тепла и охлаждающей мощности оросительной камеры</vt:lpstr>
      <vt:lpstr>Построение процесса прямоточной СКВ для холодного периода</vt:lpstr>
      <vt:lpstr>Расчет расхода тепла на нагревание в калорифере прямоточной СКВ для холодного периода</vt:lpstr>
      <vt:lpstr>Система кондиционирования воздуха с рециркуляцией</vt:lpstr>
      <vt:lpstr>Принципиальная схема кондиционирования воздуха  с первой рециркуляцией</vt:lpstr>
      <vt:lpstr> Построение процессов обработки воздуха с рециркуляцией в теплый период </vt:lpstr>
      <vt:lpstr> Обработка воздуха с рециркуляцией в теплый период </vt:lpstr>
      <vt:lpstr>СКВ с рециркуляцией для холодного периода</vt:lpstr>
      <vt:lpstr>Построение процессов обработки воздуха в СКВ с рециркуляцией в холодный период</vt:lpstr>
      <vt:lpstr>Презентация PowerPoint</vt:lpstr>
      <vt:lpstr>Система кондиционирования воздуха с первой и второй рециркуляцией</vt:lpstr>
      <vt:lpstr>Схема обработки воздуха в СКВ с двумя рециркуляциями</vt:lpstr>
      <vt:lpstr>Схема обработки воздуха в СКВ с двумя рециркуляциями</vt:lpstr>
      <vt:lpstr>Построение процессов обработки воздуха с двумя рециркуляциями   для теплого периода </vt:lpstr>
      <vt:lpstr>Презентация PowerPoint</vt:lpstr>
      <vt:lpstr>СКВ с первой и второй рециркуляцией для холодного периода</vt:lpstr>
      <vt:lpstr>СКВ с двумя рециркуляциями для холодного периода</vt:lpstr>
      <vt:lpstr>СКВ с двумя рециркуляциями для холодного периода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Разработка планировки и расчёт стоимости ремонта кухни – столовой.</dc:title>
  <dc:creator>ANDREY</dc:creator>
  <cp:lastModifiedBy>валера</cp:lastModifiedBy>
  <cp:revision>573</cp:revision>
  <dcterms:created xsi:type="dcterms:W3CDTF">2021-02-07T14:11:27Z</dcterms:created>
  <dcterms:modified xsi:type="dcterms:W3CDTF">2023-10-21T06:11:14Z</dcterms:modified>
</cp:coreProperties>
</file>