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26" r:id="rId12"/>
    <p:sldId id="329" r:id="rId13"/>
    <p:sldId id="327" r:id="rId14"/>
    <p:sldId id="328" r:id="rId15"/>
    <p:sldId id="330" r:id="rId16"/>
    <p:sldId id="33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ECFFD9"/>
    <a:srgbClr val="FF3300"/>
    <a:srgbClr val="FF66FF"/>
    <a:srgbClr val="FCB08E"/>
    <a:srgbClr val="FFFF00"/>
    <a:srgbClr val="CCFF33"/>
    <a:srgbClr val="66FFFF"/>
    <a:srgbClr val="C7C448"/>
    <a:srgbClr val="CCC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0669" autoAdjust="0"/>
    <p:restoredTop sz="94632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43B2CF-8B48-439C-B810-443A1B0F225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E87D94-727A-4209-842F-B8046DD8A05A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по расположению оборудования: </a:t>
          </a:r>
          <a:r>
            <a:rPr lang="ru-RU" sz="2800" b="1" dirty="0" smtClean="0">
              <a:solidFill>
                <a:schemeClr val="bg1"/>
              </a:solidFill>
            </a:rPr>
            <a:t>центральные местные</a:t>
          </a:r>
          <a:endParaRPr lang="ru-RU" sz="2800" b="1" i="0" dirty="0">
            <a:solidFill>
              <a:schemeClr val="bg1"/>
            </a:solidFill>
          </a:endParaRPr>
        </a:p>
      </dgm:t>
    </dgm:pt>
    <dgm:pt modelId="{5595CBEE-E1FB-4298-A472-042BAB86B658}" type="parTrans" cxnId="{F3E980CD-0F2B-49B1-AFC7-390383E66D8F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95BDAFB8-9B0A-4028-9F16-B12A63F6AF0B}" type="sibTrans" cxnId="{F3E980CD-0F2B-49B1-AFC7-390383E66D8F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3FE8F2DF-D735-498B-B18D-C8B4E1B87B29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по наличию источника тепла и холода: </a:t>
          </a:r>
        </a:p>
        <a:p>
          <a:r>
            <a:rPr lang="ru-RU" sz="2800" b="1" dirty="0" smtClean="0">
              <a:solidFill>
                <a:schemeClr val="bg1"/>
              </a:solidFill>
            </a:rPr>
            <a:t>автономные </a:t>
          </a:r>
          <a:r>
            <a:rPr lang="ru-RU" sz="2800" b="1" dirty="0" smtClean="0">
              <a:solidFill>
                <a:srgbClr val="FF99CC"/>
              </a:solidFill>
            </a:rPr>
            <a:t>(оконные и сплит-системы) </a:t>
          </a:r>
        </a:p>
        <a:p>
          <a:r>
            <a:rPr lang="ru-RU" sz="2800" b="1" dirty="0" smtClean="0">
              <a:solidFill>
                <a:schemeClr val="bg1"/>
              </a:solidFill>
            </a:rPr>
            <a:t> неавтономные </a:t>
          </a:r>
          <a:r>
            <a:rPr lang="ru-RU" sz="2800" b="1" dirty="0" smtClean="0">
              <a:solidFill>
                <a:srgbClr val="FF99CC"/>
              </a:solidFill>
            </a:rPr>
            <a:t>(с </a:t>
          </a:r>
          <a:r>
            <a:rPr lang="ru-RU" sz="2800" b="1" dirty="0" err="1" smtClean="0">
              <a:solidFill>
                <a:srgbClr val="FF99CC"/>
              </a:solidFill>
            </a:rPr>
            <a:t>драйкулером</a:t>
          </a:r>
          <a:r>
            <a:rPr lang="ru-RU" sz="2800" b="1" dirty="0" smtClean="0">
              <a:solidFill>
                <a:srgbClr val="FF99CC"/>
              </a:solidFill>
            </a:rPr>
            <a:t>, с доводчиком, </a:t>
          </a:r>
          <a:r>
            <a:rPr lang="ru-RU" sz="2800" b="1" dirty="0" err="1" smtClean="0">
              <a:solidFill>
                <a:srgbClr val="FF99CC"/>
              </a:solidFill>
            </a:rPr>
            <a:t>чиллер+фанкойл</a:t>
          </a:r>
          <a:r>
            <a:rPr lang="ru-RU" sz="2800" b="1" dirty="0" smtClean="0">
              <a:solidFill>
                <a:srgbClr val="FF99CC"/>
              </a:solidFill>
            </a:rPr>
            <a:t>, испарительные)</a:t>
          </a:r>
          <a:endParaRPr lang="ru-RU" sz="2800" dirty="0">
            <a:solidFill>
              <a:srgbClr val="FF99CC"/>
            </a:solidFill>
          </a:endParaRPr>
        </a:p>
      </dgm:t>
    </dgm:pt>
    <dgm:pt modelId="{DAE4FA88-4C92-4414-833E-C9B11E5B5CC7}" type="parTrans" cxnId="{262529A8-6CE1-469D-8D64-36688FDA6D74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AD29B496-2927-442C-89BC-C1FC2DA6A92B}" type="sibTrans" cxnId="{262529A8-6CE1-469D-8D64-36688FDA6D74}">
      <dgm:prSet/>
      <dgm:spPr/>
      <dgm:t>
        <a:bodyPr/>
        <a:lstStyle/>
        <a:p>
          <a:endParaRPr lang="ru-RU" sz="2000">
            <a:solidFill>
              <a:schemeClr val="bg1"/>
            </a:solidFill>
          </a:endParaRPr>
        </a:p>
      </dgm:t>
    </dgm:pt>
    <dgm:pt modelId="{E2B347AB-3C1B-4545-BAEA-99882372BC4E}">
      <dgm:prSet phldrT="[Текст]"/>
      <dgm:spPr/>
      <dgm:t>
        <a:bodyPr/>
        <a:lstStyle/>
        <a:p>
          <a:r>
            <a:rPr lang="ru-RU" b="1" i="0" dirty="0" smtClean="0">
              <a:solidFill>
                <a:srgbClr val="FFFF00"/>
              </a:solidFill>
            </a:rPr>
            <a:t>по использования наружного воздуха : </a:t>
          </a:r>
        </a:p>
        <a:p>
          <a:r>
            <a:rPr lang="ru-RU" b="1" i="0" dirty="0" smtClean="0">
              <a:solidFill>
                <a:srgbClr val="ECFFD9"/>
              </a:solidFill>
            </a:rPr>
            <a:t>без притока </a:t>
          </a:r>
          <a:r>
            <a:rPr lang="ru-RU" b="1" i="0" dirty="0" smtClean="0">
              <a:solidFill>
                <a:srgbClr val="FF99CC"/>
              </a:solidFill>
            </a:rPr>
            <a:t>(</a:t>
          </a:r>
          <a:r>
            <a:rPr lang="ru-RU" b="1" i="0" dirty="0" err="1" smtClean="0">
              <a:solidFill>
                <a:srgbClr val="FF99CC"/>
              </a:solidFill>
            </a:rPr>
            <a:t>чиллеры+фанкойлы</a:t>
          </a:r>
          <a:r>
            <a:rPr lang="ru-RU" b="1" i="0" dirty="0" smtClean="0">
              <a:solidFill>
                <a:srgbClr val="FF99CC"/>
              </a:solidFill>
            </a:rPr>
            <a:t>, сплит-системы) </a:t>
          </a:r>
        </a:p>
        <a:p>
          <a:r>
            <a:rPr lang="ru-RU" b="1" i="0" dirty="0" smtClean="0">
              <a:solidFill>
                <a:srgbClr val="ECFFD9"/>
              </a:solidFill>
            </a:rPr>
            <a:t>с притоком </a:t>
          </a:r>
          <a:r>
            <a:rPr lang="ru-RU" b="1" i="0" dirty="0" smtClean="0">
              <a:solidFill>
                <a:srgbClr val="FF99CC"/>
              </a:solidFill>
            </a:rPr>
            <a:t>(охлаждаемые воздухом, охлаждаемые водой)</a:t>
          </a:r>
          <a:endParaRPr lang="ru-RU" b="1" i="0" dirty="0">
            <a:solidFill>
              <a:srgbClr val="FF99CC"/>
            </a:solidFill>
          </a:endParaRPr>
        </a:p>
      </dgm:t>
    </dgm:pt>
    <dgm:pt modelId="{492A564C-C4E4-402C-B554-2396B0125236}" type="parTrans" cxnId="{ECC824C4-2E53-4D97-A31B-6F0320C1E54A}">
      <dgm:prSet/>
      <dgm:spPr/>
      <dgm:t>
        <a:bodyPr/>
        <a:lstStyle/>
        <a:p>
          <a:endParaRPr lang="ru-RU"/>
        </a:p>
      </dgm:t>
    </dgm:pt>
    <dgm:pt modelId="{92C77BCD-E7FC-4495-94F7-EB8CD22E418D}" type="sibTrans" cxnId="{ECC824C4-2E53-4D97-A31B-6F0320C1E54A}">
      <dgm:prSet/>
      <dgm:spPr/>
      <dgm:t>
        <a:bodyPr/>
        <a:lstStyle/>
        <a:p>
          <a:endParaRPr lang="ru-RU"/>
        </a:p>
      </dgm:t>
    </dgm:pt>
    <dgm:pt modelId="{0C1FB15F-8A9A-49D6-BFB5-8D703A88C7F2}" type="pres">
      <dgm:prSet presAssocID="{8343B2CF-8B48-439C-B810-443A1B0F225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1FEA8C-CE48-4E93-9CBB-E3CEF31EC61D}" type="pres">
      <dgm:prSet presAssocID="{F5E87D94-727A-4209-842F-B8046DD8A05A}" presName="node" presStyleLbl="node1" presStyleIdx="0" presStyleCnt="3" custScaleX="104763" custScaleY="217879" custLinFactNeighborX="-25206" custLinFactNeighborY="-34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495E9-1897-48C0-9F00-64417977D1D4}" type="pres">
      <dgm:prSet presAssocID="{95BDAFB8-9B0A-4028-9F16-B12A63F6AF0B}" presName="sibTrans" presStyleCnt="0"/>
      <dgm:spPr/>
    </dgm:pt>
    <dgm:pt modelId="{E9D499C5-5E5E-4A38-86FA-EA09137A3E9E}" type="pres">
      <dgm:prSet presAssocID="{3FE8F2DF-D735-498B-B18D-C8B4E1B87B29}" presName="node" presStyleLbl="node1" presStyleIdx="1" presStyleCnt="3" custScaleX="226416" custScaleY="225707" custLinFactNeighborX="151" custLinFactNeighborY="-471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500BB-B262-4CFC-989F-A1C724919E1B}" type="pres">
      <dgm:prSet presAssocID="{AD29B496-2927-442C-89BC-C1FC2DA6A92B}" presName="sibTrans" presStyleCnt="0"/>
      <dgm:spPr/>
    </dgm:pt>
    <dgm:pt modelId="{1523DC88-EA81-4B6E-8E5B-7784E73D6075}" type="pres">
      <dgm:prSet presAssocID="{E2B347AB-3C1B-4545-BAEA-99882372BC4E}" presName="node" presStyleLbl="node1" presStyleIdx="2" presStyleCnt="3" custScaleX="282483" custScaleY="175408" custLinFactNeighborX="-195" custLinFactNeighborY="195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E980CD-0F2B-49B1-AFC7-390383E66D8F}" srcId="{8343B2CF-8B48-439C-B810-443A1B0F2251}" destId="{F5E87D94-727A-4209-842F-B8046DD8A05A}" srcOrd="0" destOrd="0" parTransId="{5595CBEE-E1FB-4298-A472-042BAB86B658}" sibTransId="{95BDAFB8-9B0A-4028-9F16-B12A63F6AF0B}"/>
    <dgm:cxn modelId="{7BB7513B-183C-4C50-ABC9-615CB32C7A5D}" type="presOf" srcId="{E2B347AB-3C1B-4545-BAEA-99882372BC4E}" destId="{1523DC88-EA81-4B6E-8E5B-7784E73D6075}" srcOrd="0" destOrd="0" presId="urn:microsoft.com/office/officeart/2005/8/layout/default"/>
    <dgm:cxn modelId="{ECC824C4-2E53-4D97-A31B-6F0320C1E54A}" srcId="{8343B2CF-8B48-439C-B810-443A1B0F2251}" destId="{E2B347AB-3C1B-4545-BAEA-99882372BC4E}" srcOrd="2" destOrd="0" parTransId="{492A564C-C4E4-402C-B554-2396B0125236}" sibTransId="{92C77BCD-E7FC-4495-94F7-EB8CD22E418D}"/>
    <dgm:cxn modelId="{70752E12-54A4-4A53-93A1-C7427A1B19EB}" type="presOf" srcId="{8343B2CF-8B48-439C-B810-443A1B0F2251}" destId="{0C1FB15F-8A9A-49D6-BFB5-8D703A88C7F2}" srcOrd="0" destOrd="0" presId="urn:microsoft.com/office/officeart/2005/8/layout/default"/>
    <dgm:cxn modelId="{262529A8-6CE1-469D-8D64-36688FDA6D74}" srcId="{8343B2CF-8B48-439C-B810-443A1B0F2251}" destId="{3FE8F2DF-D735-498B-B18D-C8B4E1B87B29}" srcOrd="1" destOrd="0" parTransId="{DAE4FA88-4C92-4414-833E-C9B11E5B5CC7}" sibTransId="{AD29B496-2927-442C-89BC-C1FC2DA6A92B}"/>
    <dgm:cxn modelId="{9A3349B6-765C-455A-AE71-43C37300A8A0}" type="presOf" srcId="{3FE8F2DF-D735-498B-B18D-C8B4E1B87B29}" destId="{E9D499C5-5E5E-4A38-86FA-EA09137A3E9E}" srcOrd="0" destOrd="0" presId="urn:microsoft.com/office/officeart/2005/8/layout/default"/>
    <dgm:cxn modelId="{BA5055F2-0315-4CE6-901E-F4C3FA3E6E0B}" type="presOf" srcId="{F5E87D94-727A-4209-842F-B8046DD8A05A}" destId="{F81FEA8C-CE48-4E93-9CBB-E3CEF31EC61D}" srcOrd="0" destOrd="0" presId="urn:microsoft.com/office/officeart/2005/8/layout/default"/>
    <dgm:cxn modelId="{8531EF1F-7F78-4948-9003-972D49446EB2}" type="presParOf" srcId="{0C1FB15F-8A9A-49D6-BFB5-8D703A88C7F2}" destId="{F81FEA8C-CE48-4E93-9CBB-E3CEF31EC61D}" srcOrd="0" destOrd="0" presId="urn:microsoft.com/office/officeart/2005/8/layout/default"/>
    <dgm:cxn modelId="{15CAEC97-240E-4D39-8217-8DCC55F5C0E6}" type="presParOf" srcId="{0C1FB15F-8A9A-49D6-BFB5-8D703A88C7F2}" destId="{B95495E9-1897-48C0-9F00-64417977D1D4}" srcOrd="1" destOrd="0" presId="urn:microsoft.com/office/officeart/2005/8/layout/default"/>
    <dgm:cxn modelId="{94AE05B9-E0C5-4F95-8307-AAD4D0740713}" type="presParOf" srcId="{0C1FB15F-8A9A-49D6-BFB5-8D703A88C7F2}" destId="{E9D499C5-5E5E-4A38-86FA-EA09137A3E9E}" srcOrd="2" destOrd="0" presId="urn:microsoft.com/office/officeart/2005/8/layout/default"/>
    <dgm:cxn modelId="{2585AFD7-ED51-469E-9C81-014A5FE20EAA}" type="presParOf" srcId="{0C1FB15F-8A9A-49D6-BFB5-8D703A88C7F2}" destId="{089500BB-B262-4CFC-989F-A1C724919E1B}" srcOrd="3" destOrd="0" presId="urn:microsoft.com/office/officeart/2005/8/layout/default"/>
    <dgm:cxn modelId="{B25ED76C-1D07-4481-B43B-F2D839287B36}" type="presParOf" srcId="{0C1FB15F-8A9A-49D6-BFB5-8D703A88C7F2}" destId="{1523DC88-EA81-4B6E-8E5B-7784E73D607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Центральные СКВ </a:t>
          </a:r>
          <a:r>
            <a:rPr lang="ru-RU" sz="2800" b="1" dirty="0" smtClean="0">
              <a:solidFill>
                <a:schemeClr val="bg1"/>
              </a:solidFill>
            </a:rPr>
            <a:t>снабжаются </a:t>
          </a:r>
          <a:r>
            <a:rPr lang="ru-RU" sz="2800" b="1" dirty="0" smtClean="0">
              <a:solidFill>
                <a:srgbClr val="FFFF00"/>
              </a:solidFill>
            </a:rPr>
            <a:t>извне</a:t>
          </a:r>
          <a:r>
            <a:rPr lang="ru-RU" sz="2800" b="1" dirty="0" smtClean="0">
              <a:solidFill>
                <a:schemeClr val="bg1"/>
              </a:solidFill>
            </a:rPr>
            <a:t>:</a:t>
          </a:r>
        </a:p>
        <a:p>
          <a:r>
            <a:rPr lang="ru-RU" sz="2800" b="1" dirty="0" smtClean="0">
              <a:solidFill>
                <a:schemeClr val="bg1"/>
              </a:solidFill>
            </a:rPr>
            <a:t>- </a:t>
          </a:r>
          <a:r>
            <a:rPr lang="ru-RU" sz="2800" b="1" dirty="0" smtClean="0">
              <a:solidFill>
                <a:srgbClr val="FFFF00"/>
              </a:solidFill>
            </a:rPr>
            <a:t>холодом</a:t>
          </a:r>
          <a:r>
            <a:rPr lang="ru-RU" sz="2800" b="1" dirty="0" smtClean="0">
              <a:solidFill>
                <a:schemeClr val="bg1"/>
              </a:solidFill>
            </a:rPr>
            <a:t>  (холодной водой или хладагентом), </a:t>
          </a:r>
        </a:p>
        <a:p>
          <a:r>
            <a:rPr lang="ru-RU" sz="2800" b="1" dirty="0" smtClean="0">
              <a:solidFill>
                <a:schemeClr val="bg1"/>
              </a:solidFill>
            </a:rPr>
            <a:t>- </a:t>
          </a:r>
          <a:r>
            <a:rPr lang="ru-RU" sz="2800" b="1" dirty="0" smtClean="0">
              <a:solidFill>
                <a:srgbClr val="FFFF00"/>
              </a:solidFill>
            </a:rPr>
            <a:t>теплом</a:t>
          </a:r>
          <a:r>
            <a:rPr lang="ru-RU" sz="2800" b="1" dirty="0" smtClean="0">
              <a:solidFill>
                <a:schemeClr val="bg1"/>
              </a:solidFill>
            </a:rPr>
            <a:t>  (горячей водой, паром или электричеством),</a:t>
          </a:r>
        </a:p>
        <a:p>
          <a:r>
            <a:rPr lang="ru-RU" sz="2800" b="1" dirty="0" smtClean="0">
              <a:solidFill>
                <a:schemeClr val="bg1"/>
              </a:solidFill>
            </a:rPr>
            <a:t>- </a:t>
          </a:r>
          <a:r>
            <a:rPr lang="ru-RU" sz="2800" b="1" dirty="0" smtClean="0">
              <a:solidFill>
                <a:srgbClr val="FFFF00"/>
              </a:solidFill>
            </a:rPr>
            <a:t>электрической энергией </a:t>
          </a:r>
          <a:r>
            <a:rPr lang="ru-RU" sz="2800" b="1" dirty="0" smtClean="0">
              <a:solidFill>
                <a:schemeClr val="bg1"/>
              </a:solidFill>
            </a:rPr>
            <a:t>для привода электродвигателей вентиляторов, насосов</a:t>
          </a:r>
          <a:endParaRPr lang="ru-RU" sz="28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/>
        </a:p>
      </dgm:t>
    </dgm:pt>
    <dgm:pt modelId="{CE6AD115-9CBA-4A36-8010-8E2371468C39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rgbClr val="FF0000"/>
              </a:solidFill>
            </a:rPr>
            <a:t>Центральные  СКВ</a:t>
          </a:r>
          <a:r>
            <a:rPr lang="ru-RU" sz="2800" b="1" dirty="0" smtClean="0">
              <a:solidFill>
                <a:srgbClr val="92D050"/>
              </a:solidFill>
            </a:rPr>
            <a:t>  </a:t>
          </a:r>
          <a:r>
            <a:rPr lang="ru-RU" sz="2800" b="1" dirty="0" smtClean="0">
              <a:solidFill>
                <a:schemeClr val="bg1"/>
              </a:solidFill>
            </a:rPr>
            <a:t>расположены  вне обслуживаемых помещений и кондиционируют: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bg1"/>
              </a:solidFill>
            </a:rPr>
            <a:t>- одно помещение (производственный цех, театральный зал, закрытый стадион или каток),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bg1"/>
              </a:solidFill>
            </a:rPr>
            <a:t>- несколько зон помещения, 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>
              <a:solidFill>
                <a:schemeClr val="bg1"/>
              </a:solidFill>
            </a:rPr>
            <a:t>- много отдельных помещений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101184" custLinFactNeighborX="3163" custLinFactNeighborY="-7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34320" custScaleY="1060745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0E5A6AB9-AF1D-44F8-B828-39EE4BE63BC5}" type="presOf" srcId="{D0C713E6-0216-4F51-A335-684F534499A0}" destId="{6CE4F084-0B15-4BC1-BC17-3E1FDDE834AD}" srcOrd="1" destOrd="0" presId="urn:microsoft.com/office/officeart/2005/8/layout/list1"/>
    <dgm:cxn modelId="{B808C626-2234-496F-9EF8-6E143C8457EC}" type="presOf" srcId="{CE6AD115-9CBA-4A36-8010-8E2371468C39}" destId="{1FDD313C-46C8-4DDB-A331-B8470E4632CD}" srcOrd="1" destOrd="0" presId="urn:microsoft.com/office/officeart/2005/8/layout/list1"/>
    <dgm:cxn modelId="{7972A77C-AAAA-4AFA-9462-4E369A8A25BF}" type="presOf" srcId="{D0C713E6-0216-4F51-A335-684F534499A0}" destId="{617AF0E6-ABAD-49FB-9A6C-41E355ED1DEA}" srcOrd="0" destOrd="0" presId="urn:microsoft.com/office/officeart/2005/8/layout/list1"/>
    <dgm:cxn modelId="{52F61CB2-25FA-4638-B513-E948BE73098A}" type="presOf" srcId="{CE6AD115-9CBA-4A36-8010-8E2371468C39}" destId="{F464DD7F-734B-4A3F-B077-14B845F5FF47}" srcOrd="0" destOrd="0" presId="urn:microsoft.com/office/officeart/2005/8/layout/list1"/>
    <dgm:cxn modelId="{61B3AA29-D4AA-4A40-84B2-3A0FD2A02579}" type="presOf" srcId="{C59ED910-56DC-4A05-83EA-01984FA1160A}" destId="{2F3A074C-3852-4AFF-B17E-0AC6476A22E5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74C10B25-9A74-458A-90B4-8C0FE273FBBA}" type="presParOf" srcId="{2F3A074C-3852-4AFF-B17E-0AC6476A22E5}" destId="{4392A972-F53E-4460-861A-866A51EB9810}" srcOrd="0" destOrd="0" presId="urn:microsoft.com/office/officeart/2005/8/layout/list1"/>
    <dgm:cxn modelId="{94AD1EB5-059F-4F25-87A9-82774C517F6C}" type="presParOf" srcId="{4392A972-F53E-4460-861A-866A51EB9810}" destId="{617AF0E6-ABAD-49FB-9A6C-41E355ED1DEA}" srcOrd="0" destOrd="0" presId="urn:microsoft.com/office/officeart/2005/8/layout/list1"/>
    <dgm:cxn modelId="{D1B8AA4B-A67B-4BFC-97DD-89EA441B22A1}" type="presParOf" srcId="{4392A972-F53E-4460-861A-866A51EB9810}" destId="{6CE4F084-0B15-4BC1-BC17-3E1FDDE834AD}" srcOrd="1" destOrd="0" presId="urn:microsoft.com/office/officeart/2005/8/layout/list1"/>
    <dgm:cxn modelId="{52E8086A-8491-4474-BF58-140D5FBD754B}" type="presParOf" srcId="{2F3A074C-3852-4AFF-B17E-0AC6476A22E5}" destId="{1EEE5ABB-310E-4C3B-9817-518E54B412F0}" srcOrd="1" destOrd="0" presId="urn:microsoft.com/office/officeart/2005/8/layout/list1"/>
    <dgm:cxn modelId="{488EA6B6-6BFA-4BB2-BA0B-72D80A64AC2D}" type="presParOf" srcId="{2F3A074C-3852-4AFF-B17E-0AC6476A22E5}" destId="{12E8EDED-7190-43FA-BC9A-19813A91C5CE}" srcOrd="2" destOrd="0" presId="urn:microsoft.com/office/officeart/2005/8/layout/list1"/>
    <dgm:cxn modelId="{EF5E2F57-B37A-4230-A389-A8B9774F573F}" type="presParOf" srcId="{2F3A074C-3852-4AFF-B17E-0AC6476A22E5}" destId="{2E62B552-C67B-47A2-9CCC-B2BB8C03CCDD}" srcOrd="3" destOrd="0" presId="urn:microsoft.com/office/officeart/2005/8/layout/list1"/>
    <dgm:cxn modelId="{085BB7A0-F2E9-4D4A-B32A-14B1A774145A}" type="presParOf" srcId="{2F3A074C-3852-4AFF-B17E-0AC6476A22E5}" destId="{8DA00607-EB64-4DC0-9E90-156F25591C2E}" srcOrd="4" destOrd="0" presId="urn:microsoft.com/office/officeart/2005/8/layout/list1"/>
    <dgm:cxn modelId="{F64BB0F6-F182-494E-B281-66EA1068850B}" type="presParOf" srcId="{8DA00607-EB64-4DC0-9E90-156F25591C2E}" destId="{F464DD7F-734B-4A3F-B077-14B845F5FF47}" srcOrd="0" destOrd="0" presId="urn:microsoft.com/office/officeart/2005/8/layout/list1"/>
    <dgm:cxn modelId="{2E1321F0-A36F-4947-82F1-AC1D811C390E}" type="presParOf" srcId="{8DA00607-EB64-4DC0-9E90-156F25591C2E}" destId="{1FDD313C-46C8-4DDB-A331-B8470E4632CD}" srcOrd="1" destOrd="0" presId="urn:microsoft.com/office/officeart/2005/8/layout/list1"/>
    <dgm:cxn modelId="{FB1EBA5C-C14C-4406-97B4-5068B5F3E5FB}" type="presParOf" srcId="{2F3A074C-3852-4AFF-B17E-0AC6476A22E5}" destId="{FE00FCCE-AC2A-4013-A7D9-7D822127CC84}" srcOrd="5" destOrd="0" presId="urn:microsoft.com/office/officeart/2005/8/layout/list1"/>
    <dgm:cxn modelId="{663F5B8D-0EFD-4628-985C-127595612B48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Местные СКВ </a:t>
          </a:r>
          <a:r>
            <a:rPr lang="ru-RU" sz="2800" b="1" dirty="0" smtClean="0">
              <a:solidFill>
                <a:schemeClr val="bg1"/>
              </a:solidFill>
            </a:rPr>
            <a:t>разрабатывают на базе автономных и неавтономных кондиционеров, которые устанавливают непосредственно в обслуживаемых помещениях</a:t>
          </a:r>
          <a:endParaRPr lang="ru-RU" sz="28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/>
        </a:p>
      </dgm:t>
    </dgm:pt>
    <dgm:pt modelId="{CE6AD115-9CBA-4A36-8010-8E2371468C39}">
      <dgm:prSet custT="1"/>
      <dgm:spPr/>
      <dgm:t>
        <a:bodyPr/>
        <a:lstStyle/>
        <a:p>
          <a:r>
            <a:rPr lang="ru-RU" sz="2000" b="1" dirty="0" smtClean="0">
              <a:solidFill>
                <a:srgbClr val="FF0000"/>
              </a:solidFill>
            </a:rPr>
            <a:t>Местные СКВ </a:t>
          </a:r>
          <a:r>
            <a:rPr lang="ru-RU" sz="2000" b="1" dirty="0" smtClean="0">
              <a:solidFill>
                <a:schemeClr val="bg1"/>
              </a:solidFill>
            </a:rPr>
            <a:t>могут применяться:</a:t>
          </a:r>
        </a:p>
        <a:p>
          <a:r>
            <a:rPr lang="ru-RU" sz="2000" b="1" dirty="0" smtClean="0">
              <a:solidFill>
                <a:schemeClr val="bg1"/>
              </a:solidFill>
            </a:rPr>
            <a:t>- в существующих жилых и административных зданиях, в отдельных  офисных помещениях; </a:t>
          </a:r>
        </a:p>
        <a:p>
          <a:r>
            <a:rPr lang="ru-RU" sz="2000" b="1" dirty="0" smtClean="0">
              <a:solidFill>
                <a:schemeClr val="bg1"/>
              </a:solidFill>
            </a:rPr>
            <a:t>- во вновь строящихся зданиях для отдельных комнат, режим потребления холода в которых резко отличается, например, в сервисных и насыщенных тепловыделяющей техникой комнатах;</a:t>
          </a:r>
        </a:p>
        <a:p>
          <a:r>
            <a:rPr lang="ru-RU" sz="2000" b="1" dirty="0" smtClean="0">
              <a:solidFill>
                <a:schemeClr val="bg1"/>
              </a:solidFill>
            </a:rPr>
            <a:t>- в больших помещениях: кафе и ресторанах, магазинах, проектных залах, аудиториях и т.д. 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101184" custLinFactNeighborX="3163" custLinFactNeighborY="-7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34320" custScaleY="1060745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1D170EA9-EC91-4866-AEB4-5F710D83F8AC}" type="presOf" srcId="{CE6AD115-9CBA-4A36-8010-8E2371468C39}" destId="{1FDD313C-46C8-4DDB-A331-B8470E4632CD}" srcOrd="1" destOrd="0" presId="urn:microsoft.com/office/officeart/2005/8/layout/list1"/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E5141A5C-B640-4B98-B32D-9838567017E2}" type="presOf" srcId="{D0C713E6-0216-4F51-A335-684F534499A0}" destId="{6CE4F084-0B15-4BC1-BC17-3E1FDDE834AD}" srcOrd="1" destOrd="0" presId="urn:microsoft.com/office/officeart/2005/8/layout/list1"/>
    <dgm:cxn modelId="{BBC8D242-5D5C-4E83-83E8-E90CECF9AF06}" type="presOf" srcId="{CE6AD115-9CBA-4A36-8010-8E2371468C39}" destId="{F464DD7F-734B-4A3F-B077-14B845F5FF47}" srcOrd="0" destOrd="0" presId="urn:microsoft.com/office/officeart/2005/8/layout/list1"/>
    <dgm:cxn modelId="{7343FA94-6805-4DCE-9A4C-4F54F8087318}" type="presOf" srcId="{C59ED910-56DC-4A05-83EA-01984FA1160A}" destId="{2F3A074C-3852-4AFF-B17E-0AC6476A22E5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E7EEAFAA-034C-4D07-B0F6-F86238FB6FA2}" type="presOf" srcId="{D0C713E6-0216-4F51-A335-684F534499A0}" destId="{617AF0E6-ABAD-49FB-9A6C-41E355ED1DEA}" srcOrd="0" destOrd="0" presId="urn:microsoft.com/office/officeart/2005/8/layout/list1"/>
    <dgm:cxn modelId="{C07F2A62-04D0-4D80-B523-CB60E9B678C6}" type="presParOf" srcId="{2F3A074C-3852-4AFF-B17E-0AC6476A22E5}" destId="{4392A972-F53E-4460-861A-866A51EB9810}" srcOrd="0" destOrd="0" presId="urn:microsoft.com/office/officeart/2005/8/layout/list1"/>
    <dgm:cxn modelId="{782DC6FB-94E1-44A0-B213-BFF9F65B8F57}" type="presParOf" srcId="{4392A972-F53E-4460-861A-866A51EB9810}" destId="{617AF0E6-ABAD-49FB-9A6C-41E355ED1DEA}" srcOrd="0" destOrd="0" presId="urn:microsoft.com/office/officeart/2005/8/layout/list1"/>
    <dgm:cxn modelId="{2976B71D-2F3B-47CC-BE45-1594688AFE08}" type="presParOf" srcId="{4392A972-F53E-4460-861A-866A51EB9810}" destId="{6CE4F084-0B15-4BC1-BC17-3E1FDDE834AD}" srcOrd="1" destOrd="0" presId="urn:microsoft.com/office/officeart/2005/8/layout/list1"/>
    <dgm:cxn modelId="{A4E16F6E-0326-4DF5-82B7-922611E3D09C}" type="presParOf" srcId="{2F3A074C-3852-4AFF-B17E-0AC6476A22E5}" destId="{1EEE5ABB-310E-4C3B-9817-518E54B412F0}" srcOrd="1" destOrd="0" presId="urn:microsoft.com/office/officeart/2005/8/layout/list1"/>
    <dgm:cxn modelId="{9B6985BA-02BF-4E94-B233-071C758EA9F2}" type="presParOf" srcId="{2F3A074C-3852-4AFF-B17E-0AC6476A22E5}" destId="{12E8EDED-7190-43FA-BC9A-19813A91C5CE}" srcOrd="2" destOrd="0" presId="urn:microsoft.com/office/officeart/2005/8/layout/list1"/>
    <dgm:cxn modelId="{7645DA68-4986-4419-A518-CF1253A16B5D}" type="presParOf" srcId="{2F3A074C-3852-4AFF-B17E-0AC6476A22E5}" destId="{2E62B552-C67B-47A2-9CCC-B2BB8C03CCDD}" srcOrd="3" destOrd="0" presId="urn:microsoft.com/office/officeart/2005/8/layout/list1"/>
    <dgm:cxn modelId="{15D965AC-75C0-4995-9960-16B2F28AB137}" type="presParOf" srcId="{2F3A074C-3852-4AFF-B17E-0AC6476A22E5}" destId="{8DA00607-EB64-4DC0-9E90-156F25591C2E}" srcOrd="4" destOrd="0" presId="urn:microsoft.com/office/officeart/2005/8/layout/list1"/>
    <dgm:cxn modelId="{BA082041-5320-4941-8BAA-A35B002E0EEA}" type="presParOf" srcId="{8DA00607-EB64-4DC0-9E90-156F25591C2E}" destId="{F464DD7F-734B-4A3F-B077-14B845F5FF47}" srcOrd="0" destOrd="0" presId="urn:microsoft.com/office/officeart/2005/8/layout/list1"/>
    <dgm:cxn modelId="{AF0A377A-53D3-4245-8D7D-13A700377E10}" type="presParOf" srcId="{8DA00607-EB64-4DC0-9E90-156F25591C2E}" destId="{1FDD313C-46C8-4DDB-A331-B8470E4632CD}" srcOrd="1" destOrd="0" presId="urn:microsoft.com/office/officeart/2005/8/layout/list1"/>
    <dgm:cxn modelId="{6C0C1BF5-0419-4B89-A07C-2EFA8670E3DF}" type="presParOf" srcId="{2F3A074C-3852-4AFF-B17E-0AC6476A22E5}" destId="{FE00FCCE-AC2A-4013-A7D9-7D822127CC84}" srcOrd="5" destOrd="0" presId="urn:microsoft.com/office/officeart/2005/8/layout/list1"/>
    <dgm:cxn modelId="{93819B83-4DE5-4C7A-836E-2C0AF049E6A2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Автономные СКВ </a:t>
          </a:r>
          <a:r>
            <a:rPr lang="ru-RU" sz="2800" b="1" dirty="0" smtClean="0">
              <a:solidFill>
                <a:srgbClr val="FFC000"/>
              </a:solidFill>
            </a:rPr>
            <a:t>(оконные, мобильные, сплит-системы)</a:t>
          </a:r>
          <a:r>
            <a:rPr lang="ru-RU" sz="2800" b="1" dirty="0" smtClean="0">
              <a:solidFill>
                <a:srgbClr val="FFFF00"/>
              </a:solidFill>
            </a:rPr>
            <a:t> </a:t>
          </a:r>
          <a:r>
            <a:rPr lang="ru-RU" sz="2800" b="1" dirty="0" smtClean="0">
              <a:solidFill>
                <a:schemeClr val="bg1"/>
              </a:solidFill>
            </a:rPr>
            <a:t>снабжаются извне только электрической энергией, например, кондиционеры сплит-систем, шкафные кондиционеры. </a:t>
          </a:r>
          <a:endParaRPr lang="ru-RU" sz="28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/>
        </a:p>
      </dgm:t>
    </dgm:pt>
    <dgm:pt modelId="{CE6AD115-9CBA-4A36-8010-8E2371468C39}">
      <dgm:prSet custT="1"/>
      <dgm:spPr/>
      <dgm:t>
        <a:bodyPr/>
        <a:lstStyle/>
        <a:p>
          <a:r>
            <a:rPr lang="ru-RU" sz="2200" b="1" dirty="0" smtClean="0">
              <a:solidFill>
                <a:srgbClr val="FFFF00"/>
              </a:solidFill>
            </a:rPr>
            <a:t>Автономные системы:</a:t>
          </a:r>
        </a:p>
        <a:p>
          <a:r>
            <a:rPr lang="ru-RU" sz="2200" b="1" dirty="0" smtClean="0">
              <a:solidFill>
                <a:schemeClr val="bg1"/>
              </a:solidFill>
            </a:rPr>
            <a:t>- охлаждают и осушают воздух, для чего вентилятор продувает </a:t>
          </a:r>
          <a:r>
            <a:rPr lang="ru-RU" sz="2200" b="1" dirty="0" err="1" smtClean="0">
              <a:solidFill>
                <a:schemeClr val="bg1"/>
              </a:solidFill>
            </a:rPr>
            <a:t>рециркуляционный</a:t>
          </a:r>
          <a:r>
            <a:rPr lang="ru-RU" sz="2200" b="1" dirty="0" smtClean="0">
              <a:solidFill>
                <a:schemeClr val="bg1"/>
              </a:solidFill>
            </a:rPr>
            <a:t> воздух через поверхностные воздухоохладители, которыми являются испарители холодильных машин,</a:t>
          </a:r>
        </a:p>
        <a:p>
          <a:r>
            <a:rPr lang="ru-RU" sz="2200" b="1" dirty="0" smtClean="0">
              <a:solidFill>
                <a:schemeClr val="bg1"/>
              </a:solidFill>
            </a:rPr>
            <a:t>- в переходное и зимнее время они подогревать воздух с помощью  электрических  подогревателей или путем реверсирования работы холодильной машины по циклу так называемого «теплового насоса»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904459" custLinFactNeighborX="3163" custLinFactNeighborY="-77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34320" custScaleY="1180668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061A747-E178-4DF1-8E07-D6A024985796}" type="presOf" srcId="{D0C713E6-0216-4F51-A335-684F534499A0}" destId="{6CE4F084-0B15-4BC1-BC17-3E1FDDE834AD}" srcOrd="1" destOrd="0" presId="urn:microsoft.com/office/officeart/2005/8/layout/list1"/>
    <dgm:cxn modelId="{96845C3D-1FCD-4DFB-BF5A-92EF8E0E01B4}" type="presOf" srcId="{CE6AD115-9CBA-4A36-8010-8E2371468C39}" destId="{F464DD7F-734B-4A3F-B077-14B845F5FF47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77979AAC-EE8D-48A9-95BF-F872BF4DF606}" type="presOf" srcId="{CE6AD115-9CBA-4A36-8010-8E2371468C39}" destId="{1FDD313C-46C8-4DDB-A331-B8470E4632CD}" srcOrd="1" destOrd="0" presId="urn:microsoft.com/office/officeart/2005/8/layout/list1"/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BD3D5012-3998-4762-9564-3E30C6162C2F}" type="presOf" srcId="{C59ED910-56DC-4A05-83EA-01984FA1160A}" destId="{2F3A074C-3852-4AFF-B17E-0AC6476A22E5}" srcOrd="0" destOrd="0" presId="urn:microsoft.com/office/officeart/2005/8/layout/list1"/>
    <dgm:cxn modelId="{0C3ACEE9-70B0-47E3-ADCF-4B4F032F2AF8}" type="presOf" srcId="{D0C713E6-0216-4F51-A335-684F534499A0}" destId="{617AF0E6-ABAD-49FB-9A6C-41E355ED1DEA}" srcOrd="0" destOrd="0" presId="urn:microsoft.com/office/officeart/2005/8/layout/list1"/>
    <dgm:cxn modelId="{DCDDAC90-8300-40C6-AF10-0B3965AE20A0}" type="presParOf" srcId="{2F3A074C-3852-4AFF-B17E-0AC6476A22E5}" destId="{4392A972-F53E-4460-861A-866A51EB9810}" srcOrd="0" destOrd="0" presId="urn:microsoft.com/office/officeart/2005/8/layout/list1"/>
    <dgm:cxn modelId="{3DBB50B6-E7CC-4295-9252-6A3DD64CAE7E}" type="presParOf" srcId="{4392A972-F53E-4460-861A-866A51EB9810}" destId="{617AF0E6-ABAD-49FB-9A6C-41E355ED1DEA}" srcOrd="0" destOrd="0" presId="urn:microsoft.com/office/officeart/2005/8/layout/list1"/>
    <dgm:cxn modelId="{89293464-8261-4A1C-A07D-132ECB9E839F}" type="presParOf" srcId="{4392A972-F53E-4460-861A-866A51EB9810}" destId="{6CE4F084-0B15-4BC1-BC17-3E1FDDE834AD}" srcOrd="1" destOrd="0" presId="urn:microsoft.com/office/officeart/2005/8/layout/list1"/>
    <dgm:cxn modelId="{92B53B09-08E8-49EA-B77B-13006428D115}" type="presParOf" srcId="{2F3A074C-3852-4AFF-B17E-0AC6476A22E5}" destId="{1EEE5ABB-310E-4C3B-9817-518E54B412F0}" srcOrd="1" destOrd="0" presId="urn:microsoft.com/office/officeart/2005/8/layout/list1"/>
    <dgm:cxn modelId="{FC65D86C-1184-4187-9210-D152BDF581DF}" type="presParOf" srcId="{2F3A074C-3852-4AFF-B17E-0AC6476A22E5}" destId="{12E8EDED-7190-43FA-BC9A-19813A91C5CE}" srcOrd="2" destOrd="0" presId="urn:microsoft.com/office/officeart/2005/8/layout/list1"/>
    <dgm:cxn modelId="{F151476A-E33D-40D4-9B86-9B1E0FEE040B}" type="presParOf" srcId="{2F3A074C-3852-4AFF-B17E-0AC6476A22E5}" destId="{2E62B552-C67B-47A2-9CCC-B2BB8C03CCDD}" srcOrd="3" destOrd="0" presId="urn:microsoft.com/office/officeart/2005/8/layout/list1"/>
    <dgm:cxn modelId="{946C4C5D-8A8D-403B-8EB5-58FF5A1CAD7B}" type="presParOf" srcId="{2F3A074C-3852-4AFF-B17E-0AC6476A22E5}" destId="{8DA00607-EB64-4DC0-9E90-156F25591C2E}" srcOrd="4" destOrd="0" presId="urn:microsoft.com/office/officeart/2005/8/layout/list1"/>
    <dgm:cxn modelId="{4BDFF8C6-8FF2-45CC-9417-3D4FA7507195}" type="presParOf" srcId="{8DA00607-EB64-4DC0-9E90-156F25591C2E}" destId="{F464DD7F-734B-4A3F-B077-14B845F5FF47}" srcOrd="0" destOrd="0" presId="urn:microsoft.com/office/officeart/2005/8/layout/list1"/>
    <dgm:cxn modelId="{C97D5367-3A15-4D1E-B622-58C59EE989FA}" type="presParOf" srcId="{8DA00607-EB64-4DC0-9E90-156F25591C2E}" destId="{1FDD313C-46C8-4DDB-A331-B8470E4632CD}" srcOrd="1" destOrd="0" presId="urn:microsoft.com/office/officeart/2005/8/layout/list1"/>
    <dgm:cxn modelId="{1AF14C44-BA34-4CD6-8AD4-66776B002707}" type="presParOf" srcId="{2F3A074C-3852-4AFF-B17E-0AC6476A22E5}" destId="{FE00FCCE-AC2A-4013-A7D9-7D822127CC84}" srcOrd="5" destOrd="0" presId="urn:microsoft.com/office/officeart/2005/8/layout/list1"/>
    <dgm:cxn modelId="{6A8C938B-3561-4DB0-840F-3513DC9D8EAD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4000" b="1" dirty="0" smtClean="0">
              <a:solidFill>
                <a:srgbClr val="FFFF00"/>
              </a:solidFill>
            </a:rPr>
            <a:t>- с </a:t>
          </a:r>
          <a:r>
            <a:rPr lang="ru-RU" sz="4000" b="1" dirty="0" err="1" smtClean="0">
              <a:solidFill>
                <a:srgbClr val="FFFF00"/>
              </a:solidFill>
            </a:rPr>
            <a:t>драйкулером</a:t>
          </a:r>
          <a:r>
            <a:rPr lang="ru-RU" sz="4000" b="1" dirty="0" smtClean="0">
              <a:solidFill>
                <a:srgbClr val="FFFF00"/>
              </a:solidFill>
            </a:rPr>
            <a:t>;</a:t>
          </a:r>
        </a:p>
        <a:p>
          <a:r>
            <a:rPr lang="ru-RU" sz="4000" b="1" dirty="0" smtClean="0">
              <a:solidFill>
                <a:srgbClr val="FFFF00"/>
              </a:solidFill>
            </a:rPr>
            <a:t>- с доводчиками;</a:t>
          </a:r>
        </a:p>
        <a:p>
          <a:endParaRPr lang="ru-RU" sz="40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 sz="4000" b="1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 sz="4000" b="1"/>
        </a:p>
      </dgm:t>
    </dgm:pt>
    <dgm:pt modelId="{CE6AD115-9CBA-4A36-8010-8E2371468C39}">
      <dgm:prSet custT="1"/>
      <dgm:spPr/>
      <dgm:t>
        <a:bodyPr/>
        <a:lstStyle/>
        <a:p>
          <a:r>
            <a:rPr lang="ru-RU" sz="4000" b="1" dirty="0" smtClean="0"/>
            <a:t>- с </a:t>
          </a:r>
          <a:r>
            <a:rPr lang="ru-RU" sz="4000" b="1" dirty="0" err="1" smtClean="0"/>
            <a:t>чиллерами</a:t>
          </a:r>
          <a:r>
            <a:rPr lang="ru-RU" sz="4000" b="1" dirty="0" smtClean="0"/>
            <a:t> и </a:t>
          </a:r>
          <a:r>
            <a:rPr lang="ru-RU" sz="4000" b="1" dirty="0" err="1" smtClean="0"/>
            <a:t>фанкойлами</a:t>
          </a:r>
          <a:r>
            <a:rPr lang="ru-RU" sz="4000" b="1" dirty="0" smtClean="0"/>
            <a:t>;</a:t>
          </a:r>
        </a:p>
        <a:p>
          <a:r>
            <a:rPr lang="ru-RU" sz="4000" b="1" dirty="0" smtClean="0"/>
            <a:t>- на базе испарительного кондиционера</a:t>
          </a:r>
        </a:p>
        <a:p>
          <a:endParaRPr lang="ru-RU" sz="4000" b="1" dirty="0" smtClean="0">
            <a:solidFill>
              <a:schemeClr val="bg1"/>
            </a:solidFill>
          </a:endParaRP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 sz="4000" b="1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 sz="4000" b="1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904459" custLinFactNeighborX="9351" custLinFactNeighborY="-15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34320" custScaleY="1180668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D3E76093-A672-4E51-8D1F-7E4BDAC98719}" type="presOf" srcId="{CE6AD115-9CBA-4A36-8010-8E2371468C39}" destId="{1FDD313C-46C8-4DDB-A331-B8470E4632CD}" srcOrd="1" destOrd="0" presId="urn:microsoft.com/office/officeart/2005/8/layout/list1"/>
    <dgm:cxn modelId="{076AE6C3-B566-48F3-9622-C0428F99042C}" type="presOf" srcId="{C59ED910-56DC-4A05-83EA-01984FA1160A}" destId="{2F3A074C-3852-4AFF-B17E-0AC6476A22E5}" srcOrd="0" destOrd="0" presId="urn:microsoft.com/office/officeart/2005/8/layout/list1"/>
    <dgm:cxn modelId="{65D724AE-683E-43F1-A88B-BCDA1DEA0204}" type="presOf" srcId="{D0C713E6-0216-4F51-A335-684F534499A0}" destId="{6CE4F084-0B15-4BC1-BC17-3E1FDDE834AD}" srcOrd="1" destOrd="0" presId="urn:microsoft.com/office/officeart/2005/8/layout/list1"/>
    <dgm:cxn modelId="{A47AFEF4-3066-4303-A68C-75AAF168470C}" type="presOf" srcId="{D0C713E6-0216-4F51-A335-684F534499A0}" destId="{617AF0E6-ABAD-49FB-9A6C-41E355ED1DEA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CDE63963-C9D1-4F7A-AF10-52924A929302}" type="presOf" srcId="{CE6AD115-9CBA-4A36-8010-8E2371468C39}" destId="{F464DD7F-734B-4A3F-B077-14B845F5FF47}" srcOrd="0" destOrd="0" presId="urn:microsoft.com/office/officeart/2005/8/layout/list1"/>
    <dgm:cxn modelId="{8AD27329-70C0-4A42-A442-DF8207ABA4B4}" type="presParOf" srcId="{2F3A074C-3852-4AFF-B17E-0AC6476A22E5}" destId="{4392A972-F53E-4460-861A-866A51EB9810}" srcOrd="0" destOrd="0" presId="urn:microsoft.com/office/officeart/2005/8/layout/list1"/>
    <dgm:cxn modelId="{289FD5DE-B8F0-4202-AEE9-711401470B4F}" type="presParOf" srcId="{4392A972-F53E-4460-861A-866A51EB9810}" destId="{617AF0E6-ABAD-49FB-9A6C-41E355ED1DEA}" srcOrd="0" destOrd="0" presId="urn:microsoft.com/office/officeart/2005/8/layout/list1"/>
    <dgm:cxn modelId="{E29F26B6-0340-4597-83C1-40D2A43BAE85}" type="presParOf" srcId="{4392A972-F53E-4460-861A-866A51EB9810}" destId="{6CE4F084-0B15-4BC1-BC17-3E1FDDE834AD}" srcOrd="1" destOrd="0" presId="urn:microsoft.com/office/officeart/2005/8/layout/list1"/>
    <dgm:cxn modelId="{3C02EB35-A9E9-4379-AD82-014C3E647962}" type="presParOf" srcId="{2F3A074C-3852-4AFF-B17E-0AC6476A22E5}" destId="{1EEE5ABB-310E-4C3B-9817-518E54B412F0}" srcOrd="1" destOrd="0" presId="urn:microsoft.com/office/officeart/2005/8/layout/list1"/>
    <dgm:cxn modelId="{4922173B-1357-455E-8352-19A551CA4BB1}" type="presParOf" srcId="{2F3A074C-3852-4AFF-B17E-0AC6476A22E5}" destId="{12E8EDED-7190-43FA-BC9A-19813A91C5CE}" srcOrd="2" destOrd="0" presId="urn:microsoft.com/office/officeart/2005/8/layout/list1"/>
    <dgm:cxn modelId="{DFBBA514-8886-4814-BC7A-6C8CCADC9386}" type="presParOf" srcId="{2F3A074C-3852-4AFF-B17E-0AC6476A22E5}" destId="{2E62B552-C67B-47A2-9CCC-B2BB8C03CCDD}" srcOrd="3" destOrd="0" presId="urn:microsoft.com/office/officeart/2005/8/layout/list1"/>
    <dgm:cxn modelId="{2861B3BB-92A4-48D6-BA45-EDA56BE787A3}" type="presParOf" srcId="{2F3A074C-3852-4AFF-B17E-0AC6476A22E5}" destId="{8DA00607-EB64-4DC0-9E90-156F25591C2E}" srcOrd="4" destOrd="0" presId="urn:microsoft.com/office/officeart/2005/8/layout/list1"/>
    <dgm:cxn modelId="{C9481EB9-A22A-4373-AF6D-006662305C93}" type="presParOf" srcId="{8DA00607-EB64-4DC0-9E90-156F25591C2E}" destId="{F464DD7F-734B-4A3F-B077-14B845F5FF47}" srcOrd="0" destOrd="0" presId="urn:microsoft.com/office/officeart/2005/8/layout/list1"/>
    <dgm:cxn modelId="{30EF6FC9-07EC-4734-9E11-B416D9C35579}" type="presParOf" srcId="{8DA00607-EB64-4DC0-9E90-156F25591C2E}" destId="{1FDD313C-46C8-4DDB-A331-B8470E4632CD}" srcOrd="1" destOrd="0" presId="urn:microsoft.com/office/officeart/2005/8/layout/list1"/>
    <dgm:cxn modelId="{7A7FBD68-CDCC-4C24-8E2B-9AAE234EC88E}" type="presParOf" srcId="{2F3A074C-3852-4AFF-B17E-0AC6476A22E5}" destId="{FE00FCCE-AC2A-4013-A7D9-7D822127CC84}" srcOrd="5" destOrd="0" presId="urn:microsoft.com/office/officeart/2005/8/layout/list1"/>
    <dgm:cxn modelId="{661E194B-B437-4920-BB2E-D6B44E9F4E2D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2500" b="1" dirty="0" smtClean="0">
              <a:solidFill>
                <a:srgbClr val="FFFF00"/>
              </a:solidFill>
            </a:rPr>
            <a:t>Однозональные центральные СКВ </a:t>
          </a:r>
          <a:r>
            <a:rPr lang="ru-RU" sz="2500" b="1" dirty="0" smtClean="0">
              <a:solidFill>
                <a:schemeClr val="bg1"/>
              </a:solidFill>
            </a:rPr>
            <a:t>применяются для обслуживания больших помещений с относительно равномерным распределением тепла, </a:t>
          </a:r>
          <a:r>
            <a:rPr lang="ru-RU" sz="2500" b="1" dirty="0" err="1" smtClean="0">
              <a:solidFill>
                <a:schemeClr val="bg1"/>
              </a:solidFill>
            </a:rPr>
            <a:t>влаговыделений</a:t>
          </a:r>
          <a:r>
            <a:rPr lang="ru-RU" sz="2500" b="1" dirty="0" smtClean="0">
              <a:solidFill>
                <a:schemeClr val="bg1"/>
              </a:solidFill>
            </a:rPr>
            <a:t>, например, больших залов кинотеатров. Такие СКВ комплектуются устройствами для утилизации тепла (</a:t>
          </a:r>
          <a:r>
            <a:rPr lang="ru-RU" sz="2500" b="1" dirty="0" err="1" smtClean="0">
              <a:solidFill>
                <a:schemeClr val="bg1"/>
              </a:solidFill>
            </a:rPr>
            <a:t>теплоутилизаторами</a:t>
          </a:r>
          <a:r>
            <a:rPr lang="ru-RU" sz="2500" b="1" dirty="0" smtClean="0">
              <a:solidFill>
                <a:schemeClr val="bg1"/>
              </a:solidFill>
            </a:rPr>
            <a:t>) или смесительными камерами</a:t>
          </a:r>
          <a:endParaRPr lang="ru-RU" sz="25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 sz="2500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 sz="2500"/>
        </a:p>
      </dgm:t>
    </dgm:pt>
    <dgm:pt modelId="{CE6AD115-9CBA-4A36-8010-8E2371468C39}">
      <dgm:prSet custT="1"/>
      <dgm:spPr/>
      <dgm:t>
        <a:bodyPr/>
        <a:lstStyle/>
        <a:p>
          <a:r>
            <a:rPr lang="ru-RU" sz="2500" b="1" dirty="0" smtClean="0">
              <a:solidFill>
                <a:srgbClr val="FFFF00"/>
              </a:solidFill>
            </a:rPr>
            <a:t>Многозональные центральные СКВ </a:t>
          </a:r>
          <a:r>
            <a:rPr lang="ru-RU" sz="2500" b="1" dirty="0" smtClean="0">
              <a:solidFill>
                <a:schemeClr val="bg1"/>
              </a:solidFill>
            </a:rPr>
            <a:t>применяют для обслуживания больших помещений, в которых оборудование размещено неравномерно, а также для обслуживания сравнительно небольших помещений.  Такие системы более экономичны, чем отдельные системы для каждой зоны или каждого помещения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 sz="2500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 sz="2500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234603" custLinFactNeighborX="9351" custLinFactNeighborY="-15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40445" custScaleY="1151466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CFB798D3-CDE0-4D95-92C4-76892BA9FB84}" type="presOf" srcId="{CE6AD115-9CBA-4A36-8010-8E2371468C39}" destId="{1FDD313C-46C8-4DDB-A331-B8470E4632CD}" srcOrd="1" destOrd="0" presId="urn:microsoft.com/office/officeart/2005/8/layout/list1"/>
    <dgm:cxn modelId="{1268ED05-C578-4DA8-A954-78BD16822CAC}" type="presOf" srcId="{D0C713E6-0216-4F51-A335-684F534499A0}" destId="{6CE4F084-0B15-4BC1-BC17-3E1FDDE834AD}" srcOrd="1" destOrd="0" presId="urn:microsoft.com/office/officeart/2005/8/layout/list1"/>
    <dgm:cxn modelId="{30EA43FA-A7D0-40B8-987C-F6C49642BE63}" type="presOf" srcId="{C59ED910-56DC-4A05-83EA-01984FA1160A}" destId="{2F3A074C-3852-4AFF-B17E-0AC6476A22E5}" srcOrd="0" destOrd="0" presId="urn:microsoft.com/office/officeart/2005/8/layout/list1"/>
    <dgm:cxn modelId="{E8F516AA-C637-4E79-8299-B31B04BC6499}" type="presOf" srcId="{CE6AD115-9CBA-4A36-8010-8E2371468C39}" destId="{F464DD7F-734B-4A3F-B077-14B845F5FF47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851EEFD5-F2D4-40AD-A4F6-E139617B9840}" type="presOf" srcId="{D0C713E6-0216-4F51-A335-684F534499A0}" destId="{617AF0E6-ABAD-49FB-9A6C-41E355ED1DEA}" srcOrd="0" destOrd="0" presId="urn:microsoft.com/office/officeart/2005/8/layout/list1"/>
    <dgm:cxn modelId="{3071005D-F285-46B6-87BE-1559A5390A97}" type="presParOf" srcId="{2F3A074C-3852-4AFF-B17E-0AC6476A22E5}" destId="{4392A972-F53E-4460-861A-866A51EB9810}" srcOrd="0" destOrd="0" presId="urn:microsoft.com/office/officeart/2005/8/layout/list1"/>
    <dgm:cxn modelId="{842533CB-79AB-44C2-A361-E5203E212F04}" type="presParOf" srcId="{4392A972-F53E-4460-861A-866A51EB9810}" destId="{617AF0E6-ABAD-49FB-9A6C-41E355ED1DEA}" srcOrd="0" destOrd="0" presId="urn:microsoft.com/office/officeart/2005/8/layout/list1"/>
    <dgm:cxn modelId="{2B074036-88ED-4BB1-BF67-3E414F512109}" type="presParOf" srcId="{4392A972-F53E-4460-861A-866A51EB9810}" destId="{6CE4F084-0B15-4BC1-BC17-3E1FDDE834AD}" srcOrd="1" destOrd="0" presId="urn:microsoft.com/office/officeart/2005/8/layout/list1"/>
    <dgm:cxn modelId="{C3A62282-E381-44FD-BCDE-5E25C1C93A23}" type="presParOf" srcId="{2F3A074C-3852-4AFF-B17E-0AC6476A22E5}" destId="{1EEE5ABB-310E-4C3B-9817-518E54B412F0}" srcOrd="1" destOrd="0" presId="urn:microsoft.com/office/officeart/2005/8/layout/list1"/>
    <dgm:cxn modelId="{5CFCF3C6-6E5F-4190-8CE8-557CE2CF871A}" type="presParOf" srcId="{2F3A074C-3852-4AFF-B17E-0AC6476A22E5}" destId="{12E8EDED-7190-43FA-BC9A-19813A91C5CE}" srcOrd="2" destOrd="0" presId="urn:microsoft.com/office/officeart/2005/8/layout/list1"/>
    <dgm:cxn modelId="{2D30AC28-34F4-4DF0-892F-457542151E6F}" type="presParOf" srcId="{2F3A074C-3852-4AFF-B17E-0AC6476A22E5}" destId="{2E62B552-C67B-47A2-9CCC-B2BB8C03CCDD}" srcOrd="3" destOrd="0" presId="urn:microsoft.com/office/officeart/2005/8/layout/list1"/>
    <dgm:cxn modelId="{7C9790F9-7D4E-4581-AAD0-A3AB6D0F151C}" type="presParOf" srcId="{2F3A074C-3852-4AFF-B17E-0AC6476A22E5}" destId="{8DA00607-EB64-4DC0-9E90-156F25591C2E}" srcOrd="4" destOrd="0" presId="urn:microsoft.com/office/officeart/2005/8/layout/list1"/>
    <dgm:cxn modelId="{927AD43F-7FCF-4527-AC25-33C744263740}" type="presParOf" srcId="{8DA00607-EB64-4DC0-9E90-156F25591C2E}" destId="{F464DD7F-734B-4A3F-B077-14B845F5FF47}" srcOrd="0" destOrd="0" presId="urn:microsoft.com/office/officeart/2005/8/layout/list1"/>
    <dgm:cxn modelId="{26307D95-C2A3-4EE7-A599-C673A6FF9787}" type="presParOf" srcId="{8DA00607-EB64-4DC0-9E90-156F25591C2E}" destId="{1FDD313C-46C8-4DDB-A331-B8470E4632CD}" srcOrd="1" destOrd="0" presId="urn:microsoft.com/office/officeart/2005/8/layout/list1"/>
    <dgm:cxn modelId="{B7027532-1B4E-4D62-BBC6-76267ADC2544}" type="presParOf" srcId="{2F3A074C-3852-4AFF-B17E-0AC6476A22E5}" destId="{FE00FCCE-AC2A-4013-A7D9-7D822127CC84}" srcOrd="5" destOrd="0" presId="urn:microsoft.com/office/officeart/2005/8/layout/list1"/>
    <dgm:cxn modelId="{45A90995-E4AF-4719-87DE-C606D9C29703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3000" b="1" dirty="0" smtClean="0">
              <a:solidFill>
                <a:srgbClr val="FFFF00"/>
              </a:solidFill>
            </a:rPr>
            <a:t>Прямоточные СКВ </a:t>
          </a:r>
          <a:r>
            <a:rPr lang="ru-RU" sz="3000" b="1" dirty="0" smtClean="0">
              <a:solidFill>
                <a:schemeClr val="bg1"/>
              </a:solidFill>
            </a:rPr>
            <a:t>полностью работают на наружном воздухе, который обрабатывается в кондиционере, а затем подается в помещение</a:t>
          </a: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 sz="3000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 sz="3000"/>
        </a:p>
      </dgm:t>
    </dgm:pt>
    <dgm:pt modelId="{CE6AD115-9CBA-4A36-8010-8E2371468C39}">
      <dgm:prSet custT="1"/>
      <dgm:spPr/>
      <dgm:t>
        <a:bodyPr/>
        <a:lstStyle/>
        <a:p>
          <a:r>
            <a:rPr lang="ru-RU" sz="3000" b="1" dirty="0" err="1" smtClean="0">
              <a:solidFill>
                <a:srgbClr val="FFFF00"/>
              </a:solidFill>
            </a:rPr>
            <a:t>Рециркуляционные</a:t>
          </a:r>
          <a:r>
            <a:rPr lang="ru-RU" sz="3000" b="1" dirty="0" smtClean="0">
              <a:solidFill>
                <a:srgbClr val="FFFF00"/>
              </a:solidFill>
            </a:rPr>
            <a:t> СКВ </a:t>
          </a:r>
          <a:r>
            <a:rPr lang="ru-RU" sz="3000" b="1" dirty="0" smtClean="0">
              <a:solidFill>
                <a:schemeClr val="bg1"/>
              </a:solidFill>
            </a:rPr>
            <a:t>работают без притока или с частичной подачей (до 40 %) свежего наружного воздуха или на </a:t>
          </a:r>
          <a:r>
            <a:rPr lang="ru-RU" sz="3000" b="1" dirty="0" err="1" smtClean="0">
              <a:solidFill>
                <a:schemeClr val="bg1"/>
              </a:solidFill>
            </a:rPr>
            <a:t>рециркуляционном</a:t>
          </a:r>
          <a:r>
            <a:rPr lang="ru-RU" sz="3000" b="1" dirty="0" smtClean="0">
              <a:solidFill>
                <a:schemeClr val="bg1"/>
              </a:solidFill>
            </a:rPr>
            <a:t> воздухе (от 60 до 100 %), который обрабатывается в кондиционере и вновь подается в помещение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 sz="3000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 sz="3000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234603" custLinFactNeighborX="9351" custLinFactNeighborY="-15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40445" custScaleY="1151466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FF5847EF-A968-41AF-8368-35B3A94F0C62}" type="presOf" srcId="{D0C713E6-0216-4F51-A335-684F534499A0}" destId="{6CE4F084-0B15-4BC1-BC17-3E1FDDE834AD}" srcOrd="1" destOrd="0" presId="urn:microsoft.com/office/officeart/2005/8/layout/list1"/>
    <dgm:cxn modelId="{6D45EEA9-8942-4912-BBFD-F300834DB851}" type="presOf" srcId="{CE6AD115-9CBA-4A36-8010-8E2371468C39}" destId="{F464DD7F-734B-4A3F-B077-14B845F5FF47}" srcOrd="0" destOrd="0" presId="urn:microsoft.com/office/officeart/2005/8/layout/list1"/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B507FAA3-3D36-4D7B-AF9E-8E88C43A9DBB}" type="presOf" srcId="{C59ED910-56DC-4A05-83EA-01984FA1160A}" destId="{2F3A074C-3852-4AFF-B17E-0AC6476A22E5}" srcOrd="0" destOrd="0" presId="urn:microsoft.com/office/officeart/2005/8/layout/list1"/>
    <dgm:cxn modelId="{81622786-82F7-4C0B-B488-14D7406F593C}" type="presOf" srcId="{D0C713E6-0216-4F51-A335-684F534499A0}" destId="{617AF0E6-ABAD-49FB-9A6C-41E355ED1DEA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80F871CE-0149-448E-B117-CA3E85D96B98}" type="presOf" srcId="{CE6AD115-9CBA-4A36-8010-8E2371468C39}" destId="{1FDD313C-46C8-4DDB-A331-B8470E4632CD}" srcOrd="1" destOrd="0" presId="urn:microsoft.com/office/officeart/2005/8/layout/list1"/>
    <dgm:cxn modelId="{8F9993CD-010C-463E-90A9-8767899ED2AF}" type="presParOf" srcId="{2F3A074C-3852-4AFF-B17E-0AC6476A22E5}" destId="{4392A972-F53E-4460-861A-866A51EB9810}" srcOrd="0" destOrd="0" presId="urn:microsoft.com/office/officeart/2005/8/layout/list1"/>
    <dgm:cxn modelId="{36154FF5-C242-4CBB-A167-BE60A5F62E7A}" type="presParOf" srcId="{4392A972-F53E-4460-861A-866A51EB9810}" destId="{617AF0E6-ABAD-49FB-9A6C-41E355ED1DEA}" srcOrd="0" destOrd="0" presId="urn:microsoft.com/office/officeart/2005/8/layout/list1"/>
    <dgm:cxn modelId="{1800D8C2-0E5D-45D4-A2C7-F66A816E3D94}" type="presParOf" srcId="{4392A972-F53E-4460-861A-866A51EB9810}" destId="{6CE4F084-0B15-4BC1-BC17-3E1FDDE834AD}" srcOrd="1" destOrd="0" presId="urn:microsoft.com/office/officeart/2005/8/layout/list1"/>
    <dgm:cxn modelId="{5F237521-989A-4CA5-8D1E-EE57C91C6070}" type="presParOf" srcId="{2F3A074C-3852-4AFF-B17E-0AC6476A22E5}" destId="{1EEE5ABB-310E-4C3B-9817-518E54B412F0}" srcOrd="1" destOrd="0" presId="urn:microsoft.com/office/officeart/2005/8/layout/list1"/>
    <dgm:cxn modelId="{ABAF5CB2-9952-4C32-975C-D43A84A84EC7}" type="presParOf" srcId="{2F3A074C-3852-4AFF-B17E-0AC6476A22E5}" destId="{12E8EDED-7190-43FA-BC9A-19813A91C5CE}" srcOrd="2" destOrd="0" presId="urn:microsoft.com/office/officeart/2005/8/layout/list1"/>
    <dgm:cxn modelId="{FDEA0316-444C-4B52-9C40-5131799BD118}" type="presParOf" srcId="{2F3A074C-3852-4AFF-B17E-0AC6476A22E5}" destId="{2E62B552-C67B-47A2-9CCC-B2BB8C03CCDD}" srcOrd="3" destOrd="0" presId="urn:microsoft.com/office/officeart/2005/8/layout/list1"/>
    <dgm:cxn modelId="{9676F940-5B52-48F0-B101-10152AA4598A}" type="presParOf" srcId="{2F3A074C-3852-4AFF-B17E-0AC6476A22E5}" destId="{8DA00607-EB64-4DC0-9E90-156F25591C2E}" srcOrd="4" destOrd="0" presId="urn:microsoft.com/office/officeart/2005/8/layout/list1"/>
    <dgm:cxn modelId="{D085B442-82FB-4055-ACA9-40CF5901F957}" type="presParOf" srcId="{8DA00607-EB64-4DC0-9E90-156F25591C2E}" destId="{F464DD7F-734B-4A3F-B077-14B845F5FF47}" srcOrd="0" destOrd="0" presId="urn:microsoft.com/office/officeart/2005/8/layout/list1"/>
    <dgm:cxn modelId="{228F92AE-6827-4158-A19D-A43CD53E18D5}" type="presParOf" srcId="{8DA00607-EB64-4DC0-9E90-156F25591C2E}" destId="{1FDD313C-46C8-4DDB-A331-B8470E4632CD}" srcOrd="1" destOrd="0" presId="urn:microsoft.com/office/officeart/2005/8/layout/list1"/>
    <dgm:cxn modelId="{7B7D4658-D8A1-495E-B577-9F1D2538D053}" type="presParOf" srcId="{2F3A074C-3852-4AFF-B17E-0AC6476A22E5}" destId="{FE00FCCE-AC2A-4013-A7D9-7D822127CC84}" srcOrd="5" destOrd="0" presId="urn:microsoft.com/office/officeart/2005/8/layout/list1"/>
    <dgm:cxn modelId="{AE860671-4E4E-47E9-AA9D-B8576D38CD11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Первый класс – </a:t>
          </a:r>
          <a:r>
            <a:rPr lang="ru-RU" sz="2800" b="1" dirty="0" smtClean="0">
              <a:solidFill>
                <a:schemeClr val="bg1"/>
              </a:solidFill>
            </a:rPr>
            <a:t>обеспечивает требуемые для технологического процесса параметры в соответствии с нормативными документами</a:t>
          </a:r>
        </a:p>
        <a:p>
          <a:r>
            <a:rPr lang="ru-RU" sz="2800" b="1" dirty="0" smtClean="0">
              <a:solidFill>
                <a:srgbClr val="FFFF00"/>
              </a:solidFill>
            </a:rPr>
            <a:t>Второй класс – </a:t>
          </a:r>
          <a:r>
            <a:rPr lang="ru-RU" sz="2800" b="1" dirty="0" smtClean="0">
              <a:solidFill>
                <a:schemeClr val="bg1"/>
              </a:solidFill>
            </a:rPr>
            <a:t>обеспечивает оптимальные санитарно-гигиенические нормы или требуемые технологические нормы</a:t>
          </a:r>
          <a:endParaRPr lang="ru-RU" sz="28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 sz="2800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 sz="2800"/>
        </a:p>
      </dgm:t>
    </dgm:pt>
    <dgm:pt modelId="{CE6AD115-9CBA-4A36-8010-8E2371468C39}">
      <dgm:prSet custT="1"/>
      <dgm:spPr/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Третий класс – </a:t>
          </a:r>
          <a:r>
            <a:rPr lang="ru-RU" sz="2800" b="1" dirty="0" smtClean="0">
              <a:solidFill>
                <a:schemeClr val="bg1"/>
              </a:solidFill>
            </a:rPr>
            <a:t>обеспечивает допустимые нормы, если они не могут быть обеспечены вентиляцией в теплый период года без применения искусственного охлаждения воздуха</a:t>
          </a: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 sz="2800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 sz="2800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234603" custLinFactNeighborX="9351" custLinFactNeighborY="-15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40445" custScaleY="697427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2802127-62E0-4143-B595-771F59E44964}" type="presOf" srcId="{D0C713E6-0216-4F51-A335-684F534499A0}" destId="{617AF0E6-ABAD-49FB-9A6C-41E355ED1DEA}" srcOrd="0" destOrd="0" presId="urn:microsoft.com/office/officeart/2005/8/layout/list1"/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32782F93-52E5-4596-85F8-FD9528DB8374}" type="presOf" srcId="{CE6AD115-9CBA-4A36-8010-8E2371468C39}" destId="{F464DD7F-734B-4A3F-B077-14B845F5FF47}" srcOrd="0" destOrd="0" presId="urn:microsoft.com/office/officeart/2005/8/layout/list1"/>
    <dgm:cxn modelId="{2C0A71AA-DD96-4F74-968A-40309ED6D42E}" type="presOf" srcId="{D0C713E6-0216-4F51-A335-684F534499A0}" destId="{6CE4F084-0B15-4BC1-BC17-3E1FDDE834AD}" srcOrd="1" destOrd="0" presId="urn:microsoft.com/office/officeart/2005/8/layout/list1"/>
    <dgm:cxn modelId="{26EBBE41-531F-4CB2-A6E8-4E26ADB9EF6B}" type="presOf" srcId="{CE6AD115-9CBA-4A36-8010-8E2371468C39}" destId="{1FDD313C-46C8-4DDB-A331-B8470E4632CD}" srcOrd="1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66143F81-7052-40A0-8B1A-1E43FD6C5C7F}" type="presOf" srcId="{C59ED910-56DC-4A05-83EA-01984FA1160A}" destId="{2F3A074C-3852-4AFF-B17E-0AC6476A22E5}" srcOrd="0" destOrd="0" presId="urn:microsoft.com/office/officeart/2005/8/layout/list1"/>
    <dgm:cxn modelId="{FB99730A-B729-4F5C-998E-5A5D7143CF50}" type="presParOf" srcId="{2F3A074C-3852-4AFF-B17E-0AC6476A22E5}" destId="{4392A972-F53E-4460-861A-866A51EB9810}" srcOrd="0" destOrd="0" presId="urn:microsoft.com/office/officeart/2005/8/layout/list1"/>
    <dgm:cxn modelId="{97D49F26-EE5F-40E7-A927-14B570C5FCAF}" type="presParOf" srcId="{4392A972-F53E-4460-861A-866A51EB9810}" destId="{617AF0E6-ABAD-49FB-9A6C-41E355ED1DEA}" srcOrd="0" destOrd="0" presId="urn:microsoft.com/office/officeart/2005/8/layout/list1"/>
    <dgm:cxn modelId="{AD3CB8F2-0C0D-482E-A999-1CCEC99B89BE}" type="presParOf" srcId="{4392A972-F53E-4460-861A-866A51EB9810}" destId="{6CE4F084-0B15-4BC1-BC17-3E1FDDE834AD}" srcOrd="1" destOrd="0" presId="urn:microsoft.com/office/officeart/2005/8/layout/list1"/>
    <dgm:cxn modelId="{F211BA8A-1872-4862-B82B-4BD21CC1FB30}" type="presParOf" srcId="{2F3A074C-3852-4AFF-B17E-0AC6476A22E5}" destId="{1EEE5ABB-310E-4C3B-9817-518E54B412F0}" srcOrd="1" destOrd="0" presId="urn:microsoft.com/office/officeart/2005/8/layout/list1"/>
    <dgm:cxn modelId="{A7586EBB-D97D-4461-9E46-D87BEA347B64}" type="presParOf" srcId="{2F3A074C-3852-4AFF-B17E-0AC6476A22E5}" destId="{12E8EDED-7190-43FA-BC9A-19813A91C5CE}" srcOrd="2" destOrd="0" presId="urn:microsoft.com/office/officeart/2005/8/layout/list1"/>
    <dgm:cxn modelId="{A4EDF088-D0BA-42B9-A832-DF7335069892}" type="presParOf" srcId="{2F3A074C-3852-4AFF-B17E-0AC6476A22E5}" destId="{2E62B552-C67B-47A2-9CCC-B2BB8C03CCDD}" srcOrd="3" destOrd="0" presId="urn:microsoft.com/office/officeart/2005/8/layout/list1"/>
    <dgm:cxn modelId="{06CF4367-07EB-4A0B-86EF-2279D54089D3}" type="presParOf" srcId="{2F3A074C-3852-4AFF-B17E-0AC6476A22E5}" destId="{8DA00607-EB64-4DC0-9E90-156F25591C2E}" srcOrd="4" destOrd="0" presId="urn:microsoft.com/office/officeart/2005/8/layout/list1"/>
    <dgm:cxn modelId="{66D3A53F-2492-4A39-8A2E-3D79DA6C4C41}" type="presParOf" srcId="{8DA00607-EB64-4DC0-9E90-156F25591C2E}" destId="{F464DD7F-734B-4A3F-B077-14B845F5FF47}" srcOrd="0" destOrd="0" presId="urn:microsoft.com/office/officeart/2005/8/layout/list1"/>
    <dgm:cxn modelId="{A642AEA7-5C67-4B6D-BB74-B4F4BFEFAC0B}" type="presParOf" srcId="{8DA00607-EB64-4DC0-9E90-156F25591C2E}" destId="{1FDD313C-46C8-4DDB-A331-B8470E4632CD}" srcOrd="1" destOrd="0" presId="urn:microsoft.com/office/officeart/2005/8/layout/list1"/>
    <dgm:cxn modelId="{7B8D57FE-F0B6-4D0A-85D1-A17A6E1B0684}" type="presParOf" srcId="{2F3A074C-3852-4AFF-B17E-0AC6476A22E5}" destId="{FE00FCCE-AC2A-4013-A7D9-7D822127CC84}" srcOrd="5" destOrd="0" presId="urn:microsoft.com/office/officeart/2005/8/layout/list1"/>
    <dgm:cxn modelId="{77EFCACA-CFA9-49EB-B633-52B9E0211FC9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9ED910-56DC-4A05-83EA-01984FA116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C713E6-0216-4F51-A335-684F534499A0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системы низкого давления </a:t>
          </a:r>
          <a:r>
            <a:rPr lang="ru-RU" sz="3200" b="1" dirty="0" smtClean="0">
              <a:solidFill>
                <a:srgbClr val="FFFF00"/>
              </a:solidFill>
            </a:rPr>
            <a:t>(до 100 кг/м</a:t>
          </a:r>
          <a:r>
            <a:rPr lang="ru-RU" sz="3200" b="1" baseline="30000" dirty="0" smtClean="0">
              <a:solidFill>
                <a:srgbClr val="FFFF00"/>
              </a:solidFill>
            </a:rPr>
            <a:t>2</a:t>
          </a:r>
          <a:r>
            <a:rPr lang="ru-RU" sz="3200" b="1" dirty="0" smtClean="0">
              <a:solidFill>
                <a:srgbClr val="FFFF00"/>
              </a:solidFill>
            </a:rPr>
            <a:t>), </a:t>
          </a:r>
        </a:p>
        <a:p>
          <a:r>
            <a:rPr lang="ru-RU" sz="3200" b="1" dirty="0" smtClean="0">
              <a:solidFill>
                <a:schemeClr val="bg1"/>
              </a:solidFill>
            </a:rPr>
            <a:t>среднего давления </a:t>
          </a:r>
          <a:r>
            <a:rPr lang="ru-RU" sz="3200" b="1" dirty="0" smtClean="0">
              <a:solidFill>
                <a:srgbClr val="FFFF00"/>
              </a:solidFill>
            </a:rPr>
            <a:t>(от 100 до 300 кг/м</a:t>
          </a:r>
          <a:r>
            <a:rPr lang="ru-RU" sz="3200" b="1" baseline="30000" dirty="0" smtClean="0">
              <a:solidFill>
                <a:srgbClr val="FFFF00"/>
              </a:solidFill>
            </a:rPr>
            <a:t>2</a:t>
          </a:r>
          <a:r>
            <a:rPr lang="ru-RU" sz="3200" b="1" dirty="0" smtClean="0">
              <a:solidFill>
                <a:srgbClr val="FFFF00"/>
              </a:solidFill>
            </a:rPr>
            <a:t>),</a:t>
          </a:r>
          <a:endParaRPr lang="ru-RU" sz="3200" b="1" dirty="0">
            <a:solidFill>
              <a:schemeClr val="bg1"/>
            </a:solidFill>
          </a:endParaRPr>
        </a:p>
      </dgm:t>
    </dgm:pt>
    <dgm:pt modelId="{874F0B51-9B61-47AB-9223-6788B2C71C4C}" type="parTrans" cxnId="{3CC7E7BF-3A64-4525-B168-83CE64A14E67}">
      <dgm:prSet/>
      <dgm:spPr/>
      <dgm:t>
        <a:bodyPr/>
        <a:lstStyle/>
        <a:p>
          <a:endParaRPr lang="ru-RU" sz="3200"/>
        </a:p>
      </dgm:t>
    </dgm:pt>
    <dgm:pt modelId="{905D11E0-2BB0-49CB-BBF7-0229AADE8957}" type="sibTrans" cxnId="{3CC7E7BF-3A64-4525-B168-83CE64A14E67}">
      <dgm:prSet/>
      <dgm:spPr/>
      <dgm:t>
        <a:bodyPr/>
        <a:lstStyle/>
        <a:p>
          <a:endParaRPr lang="ru-RU" sz="3200"/>
        </a:p>
      </dgm:t>
    </dgm:pt>
    <dgm:pt modelId="{CE6AD115-9CBA-4A36-8010-8E2371468C39}">
      <dgm:prSet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</a:rPr>
            <a:t>высокого давления </a:t>
          </a:r>
          <a:r>
            <a:rPr lang="ru-RU" sz="3200" b="1" dirty="0" smtClean="0">
              <a:solidFill>
                <a:srgbClr val="FFFF00"/>
              </a:solidFill>
            </a:rPr>
            <a:t>(выше 300 кг/м</a:t>
          </a:r>
          <a:r>
            <a:rPr lang="ru-RU" sz="3200" b="1" baseline="30000" dirty="0" smtClean="0">
              <a:solidFill>
                <a:srgbClr val="FFFF00"/>
              </a:solidFill>
            </a:rPr>
            <a:t>2</a:t>
          </a:r>
          <a:r>
            <a:rPr lang="ru-RU" sz="3200" b="1" dirty="0" smtClean="0">
              <a:solidFill>
                <a:srgbClr val="FFFF00"/>
              </a:solidFill>
            </a:rPr>
            <a:t>)</a:t>
          </a:r>
          <a:endParaRPr lang="ru-RU" sz="3200" b="1" dirty="0" smtClean="0">
            <a:solidFill>
              <a:schemeClr val="bg1"/>
            </a:solidFill>
          </a:endParaRPr>
        </a:p>
      </dgm:t>
    </dgm:pt>
    <dgm:pt modelId="{E5E47A7A-07C4-4CAA-9F7C-832A4AAD5173}" type="parTrans" cxnId="{FBF6E90F-1635-45CE-BAF1-22223B32C189}">
      <dgm:prSet/>
      <dgm:spPr/>
      <dgm:t>
        <a:bodyPr/>
        <a:lstStyle/>
        <a:p>
          <a:endParaRPr lang="ru-RU" sz="3200"/>
        </a:p>
      </dgm:t>
    </dgm:pt>
    <dgm:pt modelId="{13991D92-5769-493C-9C77-755ECDC2A3A6}" type="sibTrans" cxnId="{FBF6E90F-1635-45CE-BAF1-22223B32C189}">
      <dgm:prSet/>
      <dgm:spPr/>
      <dgm:t>
        <a:bodyPr/>
        <a:lstStyle/>
        <a:p>
          <a:endParaRPr lang="ru-RU" sz="3200"/>
        </a:p>
      </dgm:t>
    </dgm:pt>
    <dgm:pt modelId="{2F3A074C-3852-4AFF-B17E-0AC6476A22E5}" type="pres">
      <dgm:prSet presAssocID="{C59ED910-56DC-4A05-83EA-01984FA116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92A972-F53E-4460-861A-866A51EB9810}" type="pres">
      <dgm:prSet presAssocID="{D0C713E6-0216-4F51-A335-684F534499A0}" presName="parentLin" presStyleCnt="0"/>
      <dgm:spPr/>
    </dgm:pt>
    <dgm:pt modelId="{617AF0E6-ABAD-49FB-9A6C-41E355ED1DEA}" type="pres">
      <dgm:prSet presAssocID="{D0C713E6-0216-4F51-A335-684F534499A0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CE4F084-0B15-4BC1-BC17-3E1FDDE834AD}" type="pres">
      <dgm:prSet presAssocID="{D0C713E6-0216-4F51-A335-684F534499A0}" presName="parentText" presStyleLbl="node1" presStyleIdx="0" presStyleCnt="2" custScaleX="137749" custScaleY="1234603" custLinFactNeighborX="9351" custLinFactNeighborY="-15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E5ABB-310E-4C3B-9817-518E54B412F0}" type="pres">
      <dgm:prSet presAssocID="{D0C713E6-0216-4F51-A335-684F534499A0}" presName="negativeSpace" presStyleCnt="0"/>
      <dgm:spPr/>
    </dgm:pt>
    <dgm:pt modelId="{12E8EDED-7190-43FA-BC9A-19813A91C5CE}" type="pres">
      <dgm:prSet presAssocID="{D0C713E6-0216-4F51-A335-684F534499A0}" presName="childText" presStyleLbl="conFgAcc1" presStyleIdx="0" presStyleCnt="2">
        <dgm:presLayoutVars>
          <dgm:bulletEnabled val="1"/>
        </dgm:presLayoutVars>
      </dgm:prSet>
      <dgm:spPr/>
    </dgm:pt>
    <dgm:pt modelId="{2E62B552-C67B-47A2-9CCC-B2BB8C03CCDD}" type="pres">
      <dgm:prSet presAssocID="{905D11E0-2BB0-49CB-BBF7-0229AADE8957}" presName="spaceBetweenRectangles" presStyleCnt="0"/>
      <dgm:spPr/>
    </dgm:pt>
    <dgm:pt modelId="{8DA00607-EB64-4DC0-9E90-156F25591C2E}" type="pres">
      <dgm:prSet presAssocID="{CE6AD115-9CBA-4A36-8010-8E2371468C39}" presName="parentLin" presStyleCnt="0"/>
      <dgm:spPr/>
    </dgm:pt>
    <dgm:pt modelId="{F464DD7F-734B-4A3F-B077-14B845F5FF47}" type="pres">
      <dgm:prSet presAssocID="{CE6AD115-9CBA-4A36-8010-8E2371468C3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FDD313C-46C8-4DDB-A331-B8470E4632CD}" type="pres">
      <dgm:prSet presAssocID="{CE6AD115-9CBA-4A36-8010-8E2371468C39}" presName="parentText" presStyleLbl="node1" presStyleIdx="1" presStyleCnt="2" custScaleX="140445" custScaleY="697427" custLinFactNeighborX="-13403" custLinFactNeighborY="-1276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0FCCE-AC2A-4013-A7D9-7D822127CC84}" type="pres">
      <dgm:prSet presAssocID="{CE6AD115-9CBA-4A36-8010-8E2371468C39}" presName="negativeSpace" presStyleCnt="0"/>
      <dgm:spPr/>
    </dgm:pt>
    <dgm:pt modelId="{82BB519F-05BC-407D-B537-510D921F6B44}" type="pres">
      <dgm:prSet presAssocID="{CE6AD115-9CBA-4A36-8010-8E2371468C3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026ED88-6352-431B-BD0A-2A90B090801B}" type="presOf" srcId="{D0C713E6-0216-4F51-A335-684F534499A0}" destId="{6CE4F084-0B15-4BC1-BC17-3E1FDDE834AD}" srcOrd="1" destOrd="0" presId="urn:microsoft.com/office/officeart/2005/8/layout/list1"/>
    <dgm:cxn modelId="{DA663E63-6D73-4820-A7E3-BFF9D6910859}" type="presOf" srcId="{CE6AD115-9CBA-4A36-8010-8E2371468C39}" destId="{1FDD313C-46C8-4DDB-A331-B8470E4632CD}" srcOrd="1" destOrd="0" presId="urn:microsoft.com/office/officeart/2005/8/layout/list1"/>
    <dgm:cxn modelId="{510CA2E1-FB0A-4E73-A543-6BF86686C178}" type="presOf" srcId="{D0C713E6-0216-4F51-A335-684F534499A0}" destId="{617AF0E6-ABAD-49FB-9A6C-41E355ED1DEA}" srcOrd="0" destOrd="0" presId="urn:microsoft.com/office/officeart/2005/8/layout/list1"/>
    <dgm:cxn modelId="{D9BBE782-4EBF-40BC-BC95-AFA2B7ACF880}" type="presOf" srcId="{C59ED910-56DC-4A05-83EA-01984FA1160A}" destId="{2F3A074C-3852-4AFF-B17E-0AC6476A22E5}" srcOrd="0" destOrd="0" presId="urn:microsoft.com/office/officeart/2005/8/layout/list1"/>
    <dgm:cxn modelId="{FBF6E90F-1635-45CE-BAF1-22223B32C189}" srcId="{C59ED910-56DC-4A05-83EA-01984FA1160A}" destId="{CE6AD115-9CBA-4A36-8010-8E2371468C39}" srcOrd="1" destOrd="0" parTransId="{E5E47A7A-07C4-4CAA-9F7C-832A4AAD5173}" sibTransId="{13991D92-5769-493C-9C77-755ECDC2A3A6}"/>
    <dgm:cxn modelId="{3CC7E7BF-3A64-4525-B168-83CE64A14E67}" srcId="{C59ED910-56DC-4A05-83EA-01984FA1160A}" destId="{D0C713E6-0216-4F51-A335-684F534499A0}" srcOrd="0" destOrd="0" parTransId="{874F0B51-9B61-47AB-9223-6788B2C71C4C}" sibTransId="{905D11E0-2BB0-49CB-BBF7-0229AADE8957}"/>
    <dgm:cxn modelId="{E7B95259-2E01-4E91-A88B-C066964CC12C}" type="presOf" srcId="{CE6AD115-9CBA-4A36-8010-8E2371468C39}" destId="{F464DD7F-734B-4A3F-B077-14B845F5FF47}" srcOrd="0" destOrd="0" presId="urn:microsoft.com/office/officeart/2005/8/layout/list1"/>
    <dgm:cxn modelId="{AC6CA8EF-3E8A-4009-B78F-C7E182C789E6}" type="presParOf" srcId="{2F3A074C-3852-4AFF-B17E-0AC6476A22E5}" destId="{4392A972-F53E-4460-861A-866A51EB9810}" srcOrd="0" destOrd="0" presId="urn:microsoft.com/office/officeart/2005/8/layout/list1"/>
    <dgm:cxn modelId="{3550D699-6ABA-48A6-9EB2-4CEB555174A5}" type="presParOf" srcId="{4392A972-F53E-4460-861A-866A51EB9810}" destId="{617AF0E6-ABAD-49FB-9A6C-41E355ED1DEA}" srcOrd="0" destOrd="0" presId="urn:microsoft.com/office/officeart/2005/8/layout/list1"/>
    <dgm:cxn modelId="{30F2A6ED-C973-4FF3-9594-5F095922FF9F}" type="presParOf" srcId="{4392A972-F53E-4460-861A-866A51EB9810}" destId="{6CE4F084-0B15-4BC1-BC17-3E1FDDE834AD}" srcOrd="1" destOrd="0" presId="urn:microsoft.com/office/officeart/2005/8/layout/list1"/>
    <dgm:cxn modelId="{F416C214-DB50-40AD-8ADB-DE9D48505ADB}" type="presParOf" srcId="{2F3A074C-3852-4AFF-B17E-0AC6476A22E5}" destId="{1EEE5ABB-310E-4C3B-9817-518E54B412F0}" srcOrd="1" destOrd="0" presId="urn:microsoft.com/office/officeart/2005/8/layout/list1"/>
    <dgm:cxn modelId="{D9046EBC-3EC2-40EF-9F93-2A91E618AF73}" type="presParOf" srcId="{2F3A074C-3852-4AFF-B17E-0AC6476A22E5}" destId="{12E8EDED-7190-43FA-BC9A-19813A91C5CE}" srcOrd="2" destOrd="0" presId="urn:microsoft.com/office/officeart/2005/8/layout/list1"/>
    <dgm:cxn modelId="{F9CDD67F-0E6A-4710-BBB4-162C1EEFC022}" type="presParOf" srcId="{2F3A074C-3852-4AFF-B17E-0AC6476A22E5}" destId="{2E62B552-C67B-47A2-9CCC-B2BB8C03CCDD}" srcOrd="3" destOrd="0" presId="urn:microsoft.com/office/officeart/2005/8/layout/list1"/>
    <dgm:cxn modelId="{93468850-A179-4619-9114-4DF7D80E6E94}" type="presParOf" srcId="{2F3A074C-3852-4AFF-B17E-0AC6476A22E5}" destId="{8DA00607-EB64-4DC0-9E90-156F25591C2E}" srcOrd="4" destOrd="0" presId="urn:microsoft.com/office/officeart/2005/8/layout/list1"/>
    <dgm:cxn modelId="{2625A42F-FC84-4303-8F10-052AE4C391F7}" type="presParOf" srcId="{8DA00607-EB64-4DC0-9E90-156F25591C2E}" destId="{F464DD7F-734B-4A3F-B077-14B845F5FF47}" srcOrd="0" destOrd="0" presId="urn:microsoft.com/office/officeart/2005/8/layout/list1"/>
    <dgm:cxn modelId="{19D60CFD-5591-4BC7-AF32-118EFC01C653}" type="presParOf" srcId="{8DA00607-EB64-4DC0-9E90-156F25591C2E}" destId="{1FDD313C-46C8-4DDB-A331-B8470E4632CD}" srcOrd="1" destOrd="0" presId="urn:microsoft.com/office/officeart/2005/8/layout/list1"/>
    <dgm:cxn modelId="{F42670D1-3855-494B-9070-64DF2F3080D9}" type="presParOf" srcId="{2F3A074C-3852-4AFF-B17E-0AC6476A22E5}" destId="{FE00FCCE-AC2A-4013-A7D9-7D822127CC84}" srcOrd="5" destOrd="0" presId="urn:microsoft.com/office/officeart/2005/8/layout/list1"/>
    <dgm:cxn modelId="{16DDAB10-468D-4269-B700-A5953208AC19}" type="presParOf" srcId="{2F3A074C-3852-4AFF-B17E-0AC6476A22E5}" destId="{82BB519F-05BC-407D-B537-510D921F6B4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FEA8C-CE48-4E93-9CBB-E3CEF31EC61D}">
      <dsp:nvSpPr>
        <dsp:cNvPr id="0" name=""/>
        <dsp:cNvSpPr/>
      </dsp:nvSpPr>
      <dsp:spPr>
        <a:xfrm>
          <a:off x="0" y="0"/>
          <a:ext cx="2666141" cy="33269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по расположению оборудования: </a:t>
          </a:r>
          <a:r>
            <a:rPr lang="ru-RU" sz="2800" b="1" kern="1200" dirty="0" smtClean="0">
              <a:solidFill>
                <a:schemeClr val="bg1"/>
              </a:solidFill>
            </a:rPr>
            <a:t>центральные местные</a:t>
          </a:r>
          <a:endParaRPr lang="ru-RU" sz="2800" b="1" i="0" kern="1200" dirty="0">
            <a:solidFill>
              <a:schemeClr val="bg1"/>
            </a:solidFill>
          </a:endParaRPr>
        </a:p>
      </dsp:txBody>
      <dsp:txXfrm>
        <a:off x="0" y="0"/>
        <a:ext cx="2666141" cy="3326916"/>
      </dsp:txXfrm>
    </dsp:sp>
    <dsp:sp modelId="{E9D499C5-5E5E-4A38-86FA-EA09137A3E9E}">
      <dsp:nvSpPr>
        <dsp:cNvPr id="0" name=""/>
        <dsp:cNvSpPr/>
      </dsp:nvSpPr>
      <dsp:spPr>
        <a:xfrm>
          <a:off x="3155037" y="0"/>
          <a:ext cx="5762120" cy="34464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по наличию источника тепла и холода: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автономные </a:t>
          </a:r>
          <a:r>
            <a:rPr lang="ru-RU" sz="2800" b="1" kern="1200" dirty="0" smtClean="0">
              <a:solidFill>
                <a:srgbClr val="FF99CC"/>
              </a:solidFill>
            </a:rPr>
            <a:t>(оконные и сплит-системы)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неавтономные </a:t>
          </a:r>
          <a:r>
            <a:rPr lang="ru-RU" sz="2800" b="1" kern="1200" dirty="0" smtClean="0">
              <a:solidFill>
                <a:srgbClr val="FF99CC"/>
              </a:solidFill>
            </a:rPr>
            <a:t>(с </a:t>
          </a:r>
          <a:r>
            <a:rPr lang="ru-RU" sz="2800" b="1" kern="1200" dirty="0" err="1" smtClean="0">
              <a:solidFill>
                <a:srgbClr val="FF99CC"/>
              </a:solidFill>
            </a:rPr>
            <a:t>драйкулером</a:t>
          </a:r>
          <a:r>
            <a:rPr lang="ru-RU" sz="2800" b="1" kern="1200" dirty="0" smtClean="0">
              <a:solidFill>
                <a:srgbClr val="FF99CC"/>
              </a:solidFill>
            </a:rPr>
            <a:t>, с доводчиком, </a:t>
          </a:r>
          <a:r>
            <a:rPr lang="ru-RU" sz="2800" b="1" kern="1200" dirty="0" err="1" smtClean="0">
              <a:solidFill>
                <a:srgbClr val="FF99CC"/>
              </a:solidFill>
            </a:rPr>
            <a:t>чиллер+фанкойл</a:t>
          </a:r>
          <a:r>
            <a:rPr lang="ru-RU" sz="2800" b="1" kern="1200" dirty="0" smtClean="0">
              <a:solidFill>
                <a:srgbClr val="FF99CC"/>
              </a:solidFill>
            </a:rPr>
            <a:t>, испарительные)</a:t>
          </a:r>
          <a:endParaRPr lang="ru-RU" sz="2800" kern="1200" dirty="0">
            <a:solidFill>
              <a:srgbClr val="FF99CC"/>
            </a:solidFill>
          </a:endParaRPr>
        </a:p>
      </dsp:txBody>
      <dsp:txXfrm>
        <a:off x="3155037" y="0"/>
        <a:ext cx="5762120" cy="3446446"/>
      </dsp:txXfrm>
    </dsp:sp>
    <dsp:sp modelId="{1523DC88-EA81-4B6E-8E5B-7784E73D6075}">
      <dsp:nvSpPr>
        <dsp:cNvPr id="0" name=""/>
        <dsp:cNvSpPr/>
      </dsp:nvSpPr>
      <dsp:spPr>
        <a:xfrm>
          <a:off x="972483" y="3702925"/>
          <a:ext cx="7188984" cy="26784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>
              <a:solidFill>
                <a:srgbClr val="FFFF00"/>
              </a:solidFill>
            </a:rPr>
            <a:t>по использования наружного воздуха :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>
              <a:solidFill>
                <a:srgbClr val="ECFFD9"/>
              </a:solidFill>
            </a:rPr>
            <a:t>без притока </a:t>
          </a:r>
          <a:r>
            <a:rPr lang="ru-RU" sz="3000" b="1" i="0" kern="1200" dirty="0" smtClean="0">
              <a:solidFill>
                <a:srgbClr val="FF99CC"/>
              </a:solidFill>
            </a:rPr>
            <a:t>(</a:t>
          </a:r>
          <a:r>
            <a:rPr lang="ru-RU" sz="3000" b="1" i="0" kern="1200" dirty="0" err="1" smtClean="0">
              <a:solidFill>
                <a:srgbClr val="FF99CC"/>
              </a:solidFill>
            </a:rPr>
            <a:t>чиллеры+фанкойлы</a:t>
          </a:r>
          <a:r>
            <a:rPr lang="ru-RU" sz="3000" b="1" i="0" kern="1200" dirty="0" smtClean="0">
              <a:solidFill>
                <a:srgbClr val="FF99CC"/>
              </a:solidFill>
            </a:rPr>
            <a:t>, сплит-системы)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i="0" kern="1200" dirty="0" smtClean="0">
              <a:solidFill>
                <a:srgbClr val="ECFFD9"/>
              </a:solidFill>
            </a:rPr>
            <a:t>с притоком </a:t>
          </a:r>
          <a:r>
            <a:rPr lang="ru-RU" sz="3000" b="1" i="0" kern="1200" dirty="0" smtClean="0">
              <a:solidFill>
                <a:srgbClr val="FF99CC"/>
              </a:solidFill>
            </a:rPr>
            <a:t>(охлаждаемые воздухом, охлаждаемые водой)</a:t>
          </a:r>
          <a:endParaRPr lang="ru-RU" sz="3000" b="1" i="0" kern="1200" dirty="0">
            <a:solidFill>
              <a:srgbClr val="FF99CC"/>
            </a:solidFill>
          </a:endParaRPr>
        </a:p>
      </dsp:txBody>
      <dsp:txXfrm>
        <a:off x="972483" y="3702925"/>
        <a:ext cx="7188984" cy="26784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2957279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144017"/>
          <a:ext cx="8687882" cy="2925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</a:rPr>
            <a:t>Центральные СКВ </a:t>
          </a:r>
          <a:r>
            <a:rPr lang="ru-RU" sz="2800" b="1" kern="1200" dirty="0" smtClean="0">
              <a:solidFill>
                <a:schemeClr val="bg1"/>
              </a:solidFill>
            </a:rPr>
            <a:t>снабжаются </a:t>
          </a:r>
          <a:r>
            <a:rPr lang="ru-RU" sz="2800" b="1" kern="1200" dirty="0" smtClean="0">
              <a:solidFill>
                <a:srgbClr val="FFFF00"/>
              </a:solidFill>
            </a:rPr>
            <a:t>извне</a:t>
          </a:r>
          <a:r>
            <a:rPr lang="ru-RU" sz="2800" b="1" kern="1200" dirty="0" smtClean="0">
              <a:solidFill>
                <a:schemeClr val="bg1"/>
              </a:solidFill>
            </a:rPr>
            <a:t>: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- </a:t>
          </a:r>
          <a:r>
            <a:rPr lang="ru-RU" sz="2800" b="1" kern="1200" dirty="0" smtClean="0">
              <a:solidFill>
                <a:srgbClr val="FFFF00"/>
              </a:solidFill>
            </a:rPr>
            <a:t>холодом</a:t>
          </a:r>
          <a:r>
            <a:rPr lang="ru-RU" sz="2800" b="1" kern="1200" dirty="0" smtClean="0">
              <a:solidFill>
                <a:schemeClr val="bg1"/>
              </a:solidFill>
            </a:rPr>
            <a:t>  (холодной водой или хладагентом),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- </a:t>
          </a:r>
          <a:r>
            <a:rPr lang="ru-RU" sz="2800" b="1" kern="1200" dirty="0" smtClean="0">
              <a:solidFill>
                <a:srgbClr val="FFFF00"/>
              </a:solidFill>
            </a:rPr>
            <a:t>теплом</a:t>
          </a:r>
          <a:r>
            <a:rPr lang="ru-RU" sz="2800" b="1" kern="1200" dirty="0" smtClean="0">
              <a:solidFill>
                <a:schemeClr val="bg1"/>
              </a:solidFill>
            </a:rPr>
            <a:t>  (горячей водой, паром или электричеством),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- </a:t>
          </a:r>
          <a:r>
            <a:rPr lang="ru-RU" sz="2800" b="1" kern="1200" dirty="0" smtClean="0">
              <a:solidFill>
                <a:srgbClr val="FFFF00"/>
              </a:solidFill>
            </a:rPr>
            <a:t>электрической энергией </a:t>
          </a:r>
          <a:r>
            <a:rPr lang="ru-RU" sz="2800" b="1" kern="1200" dirty="0" smtClean="0">
              <a:solidFill>
                <a:schemeClr val="bg1"/>
              </a:solidFill>
            </a:rPr>
            <a:t>для привода электродвигателей вентиляторов, насосов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598934" y="286834"/>
        <a:ext cx="8402248" cy="2639991"/>
      </dsp:txXfrm>
    </dsp:sp>
    <dsp:sp modelId="{82BB519F-05BC-407D-B537-510D921F6B44}">
      <dsp:nvSpPr>
        <dsp:cNvPr id="0" name=""/>
        <dsp:cNvSpPr/>
      </dsp:nvSpPr>
      <dsp:spPr>
        <a:xfrm>
          <a:off x="0" y="5918026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95534" y="3198775"/>
          <a:ext cx="8589158" cy="2818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rgbClr val="FF0000"/>
              </a:solidFill>
            </a:rPr>
            <a:t>Центральные  СКВ</a:t>
          </a:r>
          <a:r>
            <a:rPr lang="ru-RU" sz="2800" b="1" kern="1200" dirty="0" smtClean="0">
              <a:solidFill>
                <a:srgbClr val="92D050"/>
              </a:solidFill>
            </a:rPr>
            <a:t>  </a:t>
          </a:r>
          <a:r>
            <a:rPr lang="ru-RU" sz="2800" b="1" kern="1200" dirty="0" smtClean="0">
              <a:solidFill>
                <a:schemeClr val="bg1"/>
              </a:solidFill>
            </a:rPr>
            <a:t>расположены  вне обслуживаемых помещений и кондиционируют: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bg1"/>
              </a:solidFill>
            </a:rPr>
            <a:t>- одно помещение (производственный цех, театральный зал, закрытый стадион или каток),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bg1"/>
              </a:solidFill>
            </a:rPr>
            <a:t>- несколько зон помещения, 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>
              <a:solidFill>
                <a:schemeClr val="bg1"/>
              </a:solidFill>
            </a:rPr>
            <a:t>- много отдельных помещений</a:t>
          </a:r>
        </a:p>
      </dsp:txBody>
      <dsp:txXfrm>
        <a:off x="533107" y="3336348"/>
        <a:ext cx="8314012" cy="25430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2957279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144017"/>
          <a:ext cx="8687882" cy="2925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</a:rPr>
            <a:t>Местные СКВ </a:t>
          </a:r>
          <a:r>
            <a:rPr lang="ru-RU" sz="2800" b="1" kern="1200" dirty="0" smtClean="0">
              <a:solidFill>
                <a:schemeClr val="bg1"/>
              </a:solidFill>
            </a:rPr>
            <a:t>разрабатывают на базе автономных и неавтономных кондиционеров, которые устанавливают непосредственно в обслуживаемых помещениях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598934" y="286834"/>
        <a:ext cx="8402248" cy="2639991"/>
      </dsp:txXfrm>
    </dsp:sp>
    <dsp:sp modelId="{82BB519F-05BC-407D-B537-510D921F6B44}">
      <dsp:nvSpPr>
        <dsp:cNvPr id="0" name=""/>
        <dsp:cNvSpPr/>
      </dsp:nvSpPr>
      <dsp:spPr>
        <a:xfrm>
          <a:off x="0" y="5918026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95534" y="3198775"/>
          <a:ext cx="8589158" cy="28181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</a:rPr>
            <a:t>Местные СКВ </a:t>
          </a:r>
          <a:r>
            <a:rPr lang="ru-RU" sz="2000" b="1" kern="1200" dirty="0" smtClean="0">
              <a:solidFill>
                <a:schemeClr val="bg1"/>
              </a:solidFill>
            </a:rPr>
            <a:t>могут применяться: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- в существующих жилых и административных зданиях, в отдельных  офисных помещениях;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- во вновь строящихся зданиях для отдельных комнат, режим потребления холода в которых резко отличается, например, в сервисных и насыщенных тепловыделяющей техникой комнатах;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</a:rPr>
            <a:t>- в больших помещениях: кафе и ресторанах, магазинах, проектных залах, аудиториях и т.д. </a:t>
          </a:r>
        </a:p>
      </dsp:txBody>
      <dsp:txXfrm>
        <a:off x="533107" y="3336348"/>
        <a:ext cx="8314012" cy="254304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2572647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282045"/>
          <a:ext cx="8687882" cy="24029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Автономные СКВ </a:t>
          </a:r>
          <a:r>
            <a:rPr lang="ru-RU" sz="2800" b="1" kern="1200" dirty="0" smtClean="0">
              <a:solidFill>
                <a:srgbClr val="FFC000"/>
              </a:solidFill>
            </a:rPr>
            <a:t>(оконные, мобильные, сплит-системы)</a:t>
          </a:r>
          <a:r>
            <a:rPr lang="ru-RU" sz="2800" b="1" kern="1200" dirty="0" smtClean="0">
              <a:solidFill>
                <a:srgbClr val="FFFF00"/>
              </a:solidFill>
            </a:rPr>
            <a:t> </a:t>
          </a:r>
          <a:r>
            <a:rPr lang="ru-RU" sz="2800" b="1" kern="1200" dirty="0" smtClean="0">
              <a:solidFill>
                <a:schemeClr val="bg1"/>
              </a:solidFill>
            </a:rPr>
            <a:t>снабжаются извне только электрической энергией, например, кондиционеры сплит-систем, шкафные кондиционеры. 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573420" y="399348"/>
        <a:ext cx="8453276" cy="2168360"/>
      </dsp:txXfrm>
    </dsp:sp>
    <dsp:sp modelId="{82BB519F-05BC-407D-B537-510D921F6B44}">
      <dsp:nvSpPr>
        <dsp:cNvPr id="0" name=""/>
        <dsp:cNvSpPr/>
      </dsp:nvSpPr>
      <dsp:spPr>
        <a:xfrm>
          <a:off x="0" y="5852006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95534" y="2814144"/>
          <a:ext cx="8589158" cy="313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FFFF00"/>
              </a:solidFill>
            </a:rPr>
            <a:t>Автономные системы: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</a:rPr>
            <a:t>- охлаждают и осушают воздух, для чего вентилятор продувает </a:t>
          </a:r>
          <a:r>
            <a:rPr lang="ru-RU" sz="2200" b="1" kern="1200" dirty="0" err="1" smtClean="0">
              <a:solidFill>
                <a:schemeClr val="bg1"/>
              </a:solidFill>
            </a:rPr>
            <a:t>рециркуляционный</a:t>
          </a:r>
          <a:r>
            <a:rPr lang="ru-RU" sz="2200" b="1" kern="1200" dirty="0" smtClean="0">
              <a:solidFill>
                <a:schemeClr val="bg1"/>
              </a:solidFill>
            </a:rPr>
            <a:t> воздух через поверхностные воздухоохладители, которыми являются испарители холодильных машин,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</a:rPr>
            <a:t>- в переходное и зимнее время они подогревать воздух с помощью  электрических  подогревателей или путем реверсирования работы холодильной машины по циклу так называемого «теплового насоса»</a:t>
          </a:r>
        </a:p>
      </dsp:txBody>
      <dsp:txXfrm>
        <a:off x="548660" y="2967270"/>
        <a:ext cx="8282906" cy="28305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2572647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260647"/>
          <a:ext cx="8687882" cy="24029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FFFF00"/>
              </a:solidFill>
            </a:rPr>
            <a:t>- с </a:t>
          </a:r>
          <a:r>
            <a:rPr lang="ru-RU" sz="4000" b="1" kern="1200" dirty="0" err="1" smtClean="0">
              <a:solidFill>
                <a:srgbClr val="FFFF00"/>
              </a:solidFill>
            </a:rPr>
            <a:t>драйкулером</a:t>
          </a:r>
          <a:r>
            <a:rPr lang="ru-RU" sz="4000" b="1" kern="1200" dirty="0" smtClean="0">
              <a:solidFill>
                <a:srgbClr val="FFFF00"/>
              </a:solidFill>
            </a:rPr>
            <a:t>;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FFFF00"/>
              </a:solidFill>
            </a:rPr>
            <a:t>- с доводчиками;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>
            <a:solidFill>
              <a:schemeClr val="bg1"/>
            </a:solidFill>
          </a:endParaRPr>
        </a:p>
      </dsp:txBody>
      <dsp:txXfrm>
        <a:off x="573420" y="377950"/>
        <a:ext cx="8453276" cy="2168360"/>
      </dsp:txXfrm>
    </dsp:sp>
    <dsp:sp modelId="{82BB519F-05BC-407D-B537-510D921F6B44}">
      <dsp:nvSpPr>
        <dsp:cNvPr id="0" name=""/>
        <dsp:cNvSpPr/>
      </dsp:nvSpPr>
      <dsp:spPr>
        <a:xfrm>
          <a:off x="0" y="5852006"/>
          <a:ext cx="9144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95534" y="2814144"/>
          <a:ext cx="8589158" cy="31367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- с </a:t>
          </a:r>
          <a:r>
            <a:rPr lang="ru-RU" sz="4000" b="1" kern="1200" dirty="0" err="1" smtClean="0"/>
            <a:t>чиллерами</a:t>
          </a:r>
          <a:r>
            <a:rPr lang="ru-RU" sz="4000" b="1" kern="1200" dirty="0" smtClean="0"/>
            <a:t> и </a:t>
          </a:r>
          <a:r>
            <a:rPr lang="ru-RU" sz="4000" b="1" kern="1200" dirty="0" err="1" smtClean="0"/>
            <a:t>фанкойлами</a:t>
          </a:r>
          <a:r>
            <a:rPr lang="ru-RU" sz="4000" b="1" kern="1200" dirty="0" smtClean="0"/>
            <a:t>;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- на базе испарительного кондиционера</a:t>
          </a:r>
        </a:p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dirty="0" smtClean="0">
            <a:solidFill>
              <a:schemeClr val="bg1"/>
            </a:solidFill>
          </a:endParaRPr>
        </a:p>
      </dsp:txBody>
      <dsp:txXfrm>
        <a:off x="548660" y="2967270"/>
        <a:ext cx="8282906" cy="28305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3065632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230852"/>
          <a:ext cx="8687882" cy="2915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FF00"/>
              </a:solidFill>
            </a:rPr>
            <a:t>Однозональные центральные СКВ </a:t>
          </a:r>
          <a:r>
            <a:rPr lang="ru-RU" sz="2500" b="1" kern="1200" dirty="0" smtClean="0">
              <a:solidFill>
                <a:schemeClr val="bg1"/>
              </a:solidFill>
            </a:rPr>
            <a:t>применяются для обслуживания больших помещений с относительно равномерным распределением тепла, </a:t>
          </a:r>
          <a:r>
            <a:rPr lang="ru-RU" sz="2500" b="1" kern="1200" dirty="0" err="1" smtClean="0">
              <a:solidFill>
                <a:schemeClr val="bg1"/>
              </a:solidFill>
            </a:rPr>
            <a:t>влаговыделений</a:t>
          </a:r>
          <a:r>
            <a:rPr lang="ru-RU" sz="2500" b="1" kern="1200" dirty="0" smtClean="0">
              <a:solidFill>
                <a:schemeClr val="bg1"/>
              </a:solidFill>
            </a:rPr>
            <a:t>, например, больших залов кинотеатров. Такие СКВ комплектуются устройствами для утилизации тепла (</a:t>
          </a:r>
          <a:r>
            <a:rPr lang="ru-RU" sz="2500" b="1" kern="1200" dirty="0" err="1" smtClean="0">
              <a:solidFill>
                <a:schemeClr val="bg1"/>
              </a:solidFill>
            </a:rPr>
            <a:t>теплоутилизаторами</a:t>
          </a:r>
          <a:r>
            <a:rPr lang="ru-RU" sz="2500" b="1" kern="1200" dirty="0" smtClean="0">
              <a:solidFill>
                <a:schemeClr val="bg1"/>
              </a:solidFill>
            </a:rPr>
            <a:t>) или смесительными камерами</a:t>
          </a:r>
          <a:endParaRPr lang="ru-RU" sz="2500" b="1" kern="1200" dirty="0">
            <a:solidFill>
              <a:schemeClr val="bg1"/>
            </a:solidFill>
          </a:endParaRPr>
        </a:p>
      </dsp:txBody>
      <dsp:txXfrm>
        <a:off x="598447" y="373182"/>
        <a:ext cx="8403222" cy="2630978"/>
      </dsp:txXfrm>
    </dsp:sp>
    <dsp:sp modelId="{82BB519F-05BC-407D-B537-510D921F6B44}">
      <dsp:nvSpPr>
        <dsp:cNvPr id="0" name=""/>
        <dsp:cNvSpPr/>
      </dsp:nvSpPr>
      <dsp:spPr>
        <a:xfrm>
          <a:off x="0" y="5911654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83162" y="3280295"/>
          <a:ext cx="8699899" cy="2719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solidFill>
                <a:srgbClr val="FFFF00"/>
              </a:solidFill>
            </a:rPr>
            <a:t>Многозональные центральные СКВ </a:t>
          </a:r>
          <a:r>
            <a:rPr lang="ru-RU" sz="2500" b="1" kern="1200" dirty="0" smtClean="0">
              <a:solidFill>
                <a:schemeClr val="bg1"/>
              </a:solidFill>
            </a:rPr>
            <a:t>применяют для обслуживания больших помещений, в которых оборудование размещено неравномерно, а также для обслуживания сравнительно небольших помещений.  Такие системы более экономичны, чем отдельные системы для каждой зоны или каждого помещения</a:t>
          </a:r>
        </a:p>
      </dsp:txBody>
      <dsp:txXfrm>
        <a:off x="515907" y="3413040"/>
        <a:ext cx="8434409" cy="245381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3065632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230852"/>
          <a:ext cx="8687882" cy="2915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>
              <a:solidFill>
                <a:srgbClr val="FFFF00"/>
              </a:solidFill>
            </a:rPr>
            <a:t>Прямоточные СКВ </a:t>
          </a:r>
          <a:r>
            <a:rPr lang="ru-RU" sz="3000" b="1" kern="1200" dirty="0" smtClean="0">
              <a:solidFill>
                <a:schemeClr val="bg1"/>
              </a:solidFill>
            </a:rPr>
            <a:t>полностью работают на наружном воздухе, который обрабатывается в кондиционере, а затем подается в помещение</a:t>
          </a:r>
        </a:p>
      </dsp:txBody>
      <dsp:txXfrm>
        <a:off x="598447" y="373182"/>
        <a:ext cx="8403222" cy="2630978"/>
      </dsp:txXfrm>
    </dsp:sp>
    <dsp:sp modelId="{82BB519F-05BC-407D-B537-510D921F6B44}">
      <dsp:nvSpPr>
        <dsp:cNvPr id="0" name=""/>
        <dsp:cNvSpPr/>
      </dsp:nvSpPr>
      <dsp:spPr>
        <a:xfrm>
          <a:off x="0" y="5911654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83162" y="3280295"/>
          <a:ext cx="8699899" cy="27193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err="1" smtClean="0">
              <a:solidFill>
                <a:srgbClr val="FFFF00"/>
              </a:solidFill>
            </a:rPr>
            <a:t>Рециркуляционные</a:t>
          </a:r>
          <a:r>
            <a:rPr lang="ru-RU" sz="3000" b="1" kern="1200" dirty="0" smtClean="0">
              <a:solidFill>
                <a:srgbClr val="FFFF00"/>
              </a:solidFill>
            </a:rPr>
            <a:t> СКВ </a:t>
          </a:r>
          <a:r>
            <a:rPr lang="ru-RU" sz="3000" b="1" kern="1200" dirty="0" smtClean="0">
              <a:solidFill>
                <a:schemeClr val="bg1"/>
              </a:solidFill>
            </a:rPr>
            <a:t>работают без притока или с частичной подачей (до 40 %) свежего наружного воздуха или на </a:t>
          </a:r>
          <a:r>
            <a:rPr lang="ru-RU" sz="3000" b="1" kern="1200" dirty="0" err="1" smtClean="0">
              <a:solidFill>
                <a:schemeClr val="bg1"/>
              </a:solidFill>
            </a:rPr>
            <a:t>рециркуляционном</a:t>
          </a:r>
          <a:r>
            <a:rPr lang="ru-RU" sz="3000" b="1" kern="1200" dirty="0" smtClean="0">
              <a:solidFill>
                <a:schemeClr val="bg1"/>
              </a:solidFill>
            </a:rPr>
            <a:t> воздухе (от 60 до 100 %), который обрабатывается в кондиционере и вновь подается в помещение</a:t>
          </a:r>
        </a:p>
      </dsp:txBody>
      <dsp:txXfrm>
        <a:off x="515907" y="3413040"/>
        <a:ext cx="8434409" cy="245381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3704535"/>
          <a:ext cx="9144000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161061"/>
          <a:ext cx="8687882" cy="36445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Первый класс – </a:t>
          </a:r>
          <a:r>
            <a:rPr lang="ru-RU" sz="2800" b="1" kern="1200" dirty="0" smtClean="0">
              <a:solidFill>
                <a:schemeClr val="bg1"/>
              </a:solidFill>
            </a:rPr>
            <a:t>обеспечивает требуемые для технологического процесса параметры в соответствии с нормативными документами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Второй класс – </a:t>
          </a:r>
          <a:r>
            <a:rPr lang="ru-RU" sz="2800" b="1" kern="1200" dirty="0" smtClean="0">
              <a:solidFill>
                <a:schemeClr val="bg1"/>
              </a:solidFill>
            </a:rPr>
            <a:t>обеспечивает оптимальные санитарно-гигиенические нормы или требуемые технологические нормы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634029" y="338973"/>
        <a:ext cx="8332058" cy="3288724"/>
      </dsp:txXfrm>
    </dsp:sp>
    <dsp:sp modelId="{82BB519F-05BC-407D-B537-510D921F6B44}">
      <dsp:nvSpPr>
        <dsp:cNvPr id="0" name=""/>
        <dsp:cNvSpPr/>
      </dsp:nvSpPr>
      <dsp:spPr>
        <a:xfrm>
          <a:off x="0" y="5921740"/>
          <a:ext cx="9144000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83162" y="3972865"/>
          <a:ext cx="8699899" cy="20588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Третий класс – </a:t>
          </a:r>
          <a:r>
            <a:rPr lang="ru-RU" sz="2800" b="1" kern="1200" dirty="0" smtClean="0">
              <a:solidFill>
                <a:schemeClr val="bg1"/>
              </a:solidFill>
            </a:rPr>
            <a:t>обеспечивает допустимые нормы, если они не могут быть обеспечены вентиляцией в теплый период года без применения искусственного охлаждения воздуха</a:t>
          </a:r>
        </a:p>
      </dsp:txBody>
      <dsp:txXfrm>
        <a:off x="483665" y="4073368"/>
        <a:ext cx="8498893" cy="185779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8EDED-7190-43FA-BC9A-19813A91C5CE}">
      <dsp:nvSpPr>
        <dsp:cNvPr id="0" name=""/>
        <dsp:cNvSpPr/>
      </dsp:nvSpPr>
      <dsp:spPr>
        <a:xfrm>
          <a:off x="0" y="2902393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4F084-0B15-4BC1-BC17-3E1FDDE834AD}">
      <dsp:nvSpPr>
        <dsp:cNvPr id="0" name=""/>
        <dsp:cNvSpPr/>
      </dsp:nvSpPr>
      <dsp:spPr>
        <a:xfrm>
          <a:off x="456117" y="67613"/>
          <a:ext cx="8687882" cy="29156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системы низкого давления </a:t>
          </a:r>
          <a:r>
            <a:rPr lang="ru-RU" sz="3200" b="1" kern="1200" dirty="0" smtClean="0">
              <a:solidFill>
                <a:srgbClr val="FFFF00"/>
              </a:solidFill>
            </a:rPr>
            <a:t>(до 100 кг/м</a:t>
          </a:r>
          <a:r>
            <a:rPr lang="ru-RU" sz="3200" b="1" kern="1200" baseline="30000" dirty="0" smtClean="0">
              <a:solidFill>
                <a:srgbClr val="FFFF00"/>
              </a:solidFill>
            </a:rPr>
            <a:t>2</a:t>
          </a:r>
          <a:r>
            <a:rPr lang="ru-RU" sz="3200" b="1" kern="1200" dirty="0" smtClean="0">
              <a:solidFill>
                <a:srgbClr val="FFFF00"/>
              </a:solidFill>
            </a:rPr>
            <a:t>), 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среднего давления </a:t>
          </a:r>
          <a:r>
            <a:rPr lang="ru-RU" sz="3200" b="1" kern="1200" dirty="0" smtClean="0">
              <a:solidFill>
                <a:srgbClr val="FFFF00"/>
              </a:solidFill>
            </a:rPr>
            <a:t>(от 100 до 300 кг/м</a:t>
          </a:r>
          <a:r>
            <a:rPr lang="ru-RU" sz="3200" b="1" kern="1200" baseline="30000" dirty="0" smtClean="0">
              <a:solidFill>
                <a:srgbClr val="FFFF00"/>
              </a:solidFill>
            </a:rPr>
            <a:t>2</a:t>
          </a:r>
          <a:r>
            <a:rPr lang="ru-RU" sz="3200" b="1" kern="1200" dirty="0" smtClean="0">
              <a:solidFill>
                <a:srgbClr val="FFFF00"/>
              </a:solidFill>
            </a:rPr>
            <a:t>),</a:t>
          </a:r>
          <a:endParaRPr lang="ru-RU" sz="3200" b="1" kern="1200" dirty="0">
            <a:solidFill>
              <a:schemeClr val="bg1"/>
            </a:solidFill>
          </a:endParaRPr>
        </a:p>
      </dsp:txBody>
      <dsp:txXfrm>
        <a:off x="598447" y="209943"/>
        <a:ext cx="8403222" cy="2630978"/>
      </dsp:txXfrm>
    </dsp:sp>
    <dsp:sp modelId="{82BB519F-05BC-407D-B537-510D921F6B44}">
      <dsp:nvSpPr>
        <dsp:cNvPr id="0" name=""/>
        <dsp:cNvSpPr/>
      </dsp:nvSpPr>
      <dsp:spPr>
        <a:xfrm>
          <a:off x="0" y="4676157"/>
          <a:ext cx="9144000" cy="20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DD313C-46C8-4DDB-A331-B8470E4632CD}">
      <dsp:nvSpPr>
        <dsp:cNvPr id="0" name=""/>
        <dsp:cNvSpPr/>
      </dsp:nvSpPr>
      <dsp:spPr>
        <a:xfrm>
          <a:off x="383162" y="3117057"/>
          <a:ext cx="8699899" cy="16470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</a:rPr>
            <a:t>высокого давления </a:t>
          </a:r>
          <a:r>
            <a:rPr lang="ru-RU" sz="3200" b="1" kern="1200" dirty="0" smtClean="0">
              <a:solidFill>
                <a:srgbClr val="FFFF00"/>
              </a:solidFill>
            </a:rPr>
            <a:t>(выше 300 кг/м</a:t>
          </a:r>
          <a:r>
            <a:rPr lang="ru-RU" sz="3200" b="1" kern="1200" baseline="30000" dirty="0" smtClean="0">
              <a:solidFill>
                <a:srgbClr val="FFFF00"/>
              </a:solidFill>
            </a:rPr>
            <a:t>2</a:t>
          </a:r>
          <a:r>
            <a:rPr lang="ru-RU" sz="3200" b="1" kern="1200" dirty="0" smtClean="0">
              <a:solidFill>
                <a:srgbClr val="FFFF00"/>
              </a:solidFill>
            </a:rPr>
            <a:t>)</a:t>
          </a:r>
          <a:endParaRPr lang="ru-RU" sz="3200" b="1" kern="1200" dirty="0" smtClean="0">
            <a:solidFill>
              <a:schemeClr val="bg1"/>
            </a:solidFill>
          </a:endParaRPr>
        </a:p>
      </dsp:txBody>
      <dsp:txXfrm>
        <a:off x="463564" y="3197459"/>
        <a:ext cx="8539095" cy="1486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58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Лекция 2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551723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Основные виды кондиционеров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8632" y="188640"/>
            <a:ext cx="9121924" cy="1196752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По </a:t>
            </a:r>
            <a:r>
              <a:rPr lang="ru-RU" sz="2800" b="1" i="1" dirty="0" smtClean="0">
                <a:solidFill>
                  <a:srgbClr val="FF0000"/>
                </a:solidFill>
              </a:rPr>
              <a:t>давлению</a:t>
            </a:r>
            <a:r>
              <a:rPr lang="ru-RU" sz="2800" b="1" i="1" dirty="0">
                <a:solidFill>
                  <a:srgbClr val="FF0000"/>
                </a:solidFill>
              </a:rPr>
              <a:t>, </a:t>
            </a:r>
            <a:r>
              <a:rPr lang="ru-RU" sz="2800" b="1" i="1" dirty="0" smtClean="0">
                <a:solidFill>
                  <a:srgbClr val="FF0000"/>
                </a:solidFill>
              </a:rPr>
              <a:t>создаваемому вентиляторами,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СКВ </a:t>
            </a:r>
            <a:r>
              <a:rPr lang="ru-RU" sz="2800" b="1" i="1" dirty="0"/>
              <a:t>подразделяются </a:t>
            </a:r>
            <a:r>
              <a:rPr lang="ru-RU" sz="2800" b="1" i="1" dirty="0" smtClean="0"/>
              <a:t>на: </a:t>
            </a:r>
            <a:endParaRPr lang="ru-RU" sz="2800" b="1" i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657828"/>
              </p:ext>
            </p:extLst>
          </p:nvPr>
        </p:nvGraphicFramePr>
        <p:xfrm>
          <a:off x="-12948" y="1412776"/>
          <a:ext cx="9144000" cy="498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519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D:\РГСУ\КВ и ХЗ\картинки\Безымянный_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9544" y="2132856"/>
            <a:ext cx="3717032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D:\РГСУ\КВ и ХЗ\картинки\Безымянный_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98722"/>
            <a:ext cx="4119905" cy="274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РГСУ\КВ и ХЗ\картинки\Безымянный_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356030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648" y="0"/>
            <a:ext cx="3008313" cy="11620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Основные </a:t>
            </a:r>
            <a:r>
              <a:rPr lang="ru-RU" dirty="0" smtClean="0">
                <a:solidFill>
                  <a:srgbClr val="C00000"/>
                </a:solidFill>
              </a:rPr>
              <a:t>типы кондиционеров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dirty="0" smtClean="0">
                <a:solidFill>
                  <a:srgbClr val="C00000"/>
                </a:solidFill>
              </a:rPr>
              <a:t>Кондиционеры </a:t>
            </a:r>
            <a:r>
              <a:rPr lang="ru-RU" dirty="0">
                <a:solidFill>
                  <a:srgbClr val="C00000"/>
                </a:solidFill>
              </a:rPr>
              <a:t>сплит-систем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114" y="16272"/>
            <a:ext cx="5839886" cy="2260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082675"/>
            <a:ext cx="3141985" cy="5775325"/>
          </a:xfrm>
        </p:spPr>
        <p:txBody>
          <a:bodyPr>
            <a:noAutofit/>
          </a:bodyPr>
          <a:lstStyle/>
          <a:p>
            <a:r>
              <a:rPr lang="ru-RU" b="1" dirty="0" smtClean="0"/>
              <a:t>состоят из:</a:t>
            </a:r>
          </a:p>
          <a:p>
            <a:pPr marL="285750" indent="-285750">
              <a:buFontTx/>
              <a:buChar char="-"/>
            </a:pPr>
            <a:r>
              <a:rPr lang="ru-RU" b="1" dirty="0" smtClean="0"/>
              <a:t>внешнего блока (</a:t>
            </a:r>
            <a:r>
              <a:rPr lang="ru-RU" b="1" dirty="0"/>
              <a:t>компрессорно-конденсаторного </a:t>
            </a:r>
            <a:r>
              <a:rPr lang="ru-RU" b="1" dirty="0" smtClean="0"/>
              <a:t>агрегата); </a:t>
            </a:r>
          </a:p>
          <a:p>
            <a:pPr marL="285750" indent="-285750">
              <a:buFontTx/>
              <a:buChar char="-"/>
            </a:pPr>
            <a:r>
              <a:rPr lang="ru-RU" b="1" dirty="0" smtClean="0"/>
              <a:t>внутреннего </a:t>
            </a:r>
            <a:r>
              <a:rPr lang="ru-RU" b="1" dirty="0"/>
              <a:t>блока (испарительного). </a:t>
            </a:r>
            <a:endParaRPr lang="ru-RU" b="1" dirty="0" smtClean="0"/>
          </a:p>
          <a:p>
            <a:r>
              <a:rPr lang="ru-RU" b="1" dirty="0" smtClean="0"/>
              <a:t>Во </a:t>
            </a:r>
            <a:r>
              <a:rPr lang="ru-RU" b="1" dirty="0">
                <a:solidFill>
                  <a:srgbClr val="C00000"/>
                </a:solidFill>
              </a:rPr>
              <a:t>внешнем блоке</a:t>
            </a:r>
            <a:r>
              <a:rPr lang="ru-RU" b="1" dirty="0"/>
              <a:t> находится </a:t>
            </a:r>
            <a:r>
              <a:rPr lang="ru-RU" b="1" dirty="0" smtClean="0">
                <a:solidFill>
                  <a:srgbClr val="7030A0"/>
                </a:solidFill>
              </a:rPr>
              <a:t>компрессор</a:t>
            </a:r>
            <a:r>
              <a:rPr lang="ru-RU" b="1" dirty="0"/>
              <a:t>, </a:t>
            </a:r>
            <a:r>
              <a:rPr lang="ru-RU" b="1" dirty="0">
                <a:solidFill>
                  <a:srgbClr val="0070C0"/>
                </a:solidFill>
              </a:rPr>
              <a:t>конденсатор</a:t>
            </a:r>
            <a:r>
              <a:rPr lang="ru-RU" b="1" dirty="0"/>
              <a:t> и </a:t>
            </a:r>
            <a:r>
              <a:rPr lang="ru-RU" b="1" dirty="0">
                <a:solidFill>
                  <a:srgbClr val="00B050"/>
                </a:solidFill>
              </a:rPr>
              <a:t>вентилятор</a:t>
            </a:r>
            <a:r>
              <a:rPr lang="ru-RU" b="1" dirty="0"/>
              <a:t>. Внешний блок может быть установлен </a:t>
            </a:r>
            <a:r>
              <a:rPr lang="ru-RU" b="1" dirty="0" smtClean="0"/>
              <a:t>на </a:t>
            </a:r>
            <a:r>
              <a:rPr lang="ru-RU" b="1" dirty="0"/>
              <a:t>стене здания, на крыше или чердаке, в подсобном помещении, </a:t>
            </a:r>
            <a:r>
              <a:rPr lang="ru-RU" b="1" dirty="0" smtClean="0"/>
              <a:t>где горячий конденсатор обдувается </a:t>
            </a:r>
            <a:r>
              <a:rPr lang="ru-RU" b="1" dirty="0"/>
              <a:t>атмосферным </a:t>
            </a:r>
            <a:r>
              <a:rPr lang="ru-RU" b="1" dirty="0" smtClean="0"/>
              <a:t>воздухом</a:t>
            </a:r>
            <a:r>
              <a:rPr lang="ru-RU" b="1" dirty="0"/>
              <a:t>. </a:t>
            </a:r>
          </a:p>
          <a:p>
            <a:r>
              <a:rPr lang="ru-RU" b="1" dirty="0">
                <a:solidFill>
                  <a:srgbClr val="C00000"/>
                </a:solidFill>
              </a:rPr>
              <a:t>Внутренний </a:t>
            </a:r>
            <a:r>
              <a:rPr lang="ru-RU" b="1" dirty="0" smtClean="0">
                <a:solidFill>
                  <a:srgbClr val="C00000"/>
                </a:solidFill>
              </a:rPr>
              <a:t>блок </a:t>
            </a:r>
            <a:r>
              <a:rPr lang="ru-RU" b="1" dirty="0" smtClean="0"/>
              <a:t>устанавливается в кондиционируемом помещении и предназначен для </a:t>
            </a:r>
            <a:r>
              <a:rPr lang="ru-RU" b="1" dirty="0"/>
              <a:t>охлаждения </a:t>
            </a:r>
            <a:r>
              <a:rPr lang="ru-RU" b="1" dirty="0" smtClean="0"/>
              <a:t>или нагревания воздуха</a:t>
            </a:r>
            <a:r>
              <a:rPr lang="ru-RU" b="1" dirty="0"/>
              <a:t>, </a:t>
            </a:r>
            <a:r>
              <a:rPr lang="ru-RU" b="1" dirty="0" smtClean="0"/>
              <a:t>фильтрации и  </a:t>
            </a:r>
            <a:r>
              <a:rPr lang="ru-RU" b="1" dirty="0"/>
              <a:t>создания </a:t>
            </a:r>
            <a:r>
              <a:rPr lang="ru-RU" b="1" dirty="0" smtClean="0"/>
              <a:t>подвижности. </a:t>
            </a:r>
            <a:endParaRPr lang="ru-RU" b="1" dirty="0"/>
          </a:p>
          <a:p>
            <a:r>
              <a:rPr lang="ru-RU" b="1" dirty="0"/>
              <a:t>Блоки </a:t>
            </a:r>
            <a:r>
              <a:rPr lang="ru-RU" b="1" dirty="0" smtClean="0"/>
              <a:t>соединены </a:t>
            </a:r>
            <a:r>
              <a:rPr lang="ru-RU" b="1" dirty="0" smtClean="0">
                <a:solidFill>
                  <a:srgbClr val="C00000"/>
                </a:solidFill>
              </a:rPr>
              <a:t>двумя медными трубками</a:t>
            </a:r>
            <a:r>
              <a:rPr lang="ru-RU" b="1" dirty="0" smtClean="0"/>
              <a:t> в теплоизоляции</a:t>
            </a:r>
            <a:r>
              <a:rPr lang="ru-RU" b="1" dirty="0"/>
              <a:t>, </a:t>
            </a:r>
            <a:r>
              <a:rPr lang="ru-RU" b="1" dirty="0" smtClean="0"/>
              <a:t>которые проводятся в подвесных потолках</a:t>
            </a:r>
            <a:r>
              <a:rPr lang="ru-RU" b="1" dirty="0"/>
              <a:t>, </a:t>
            </a:r>
            <a:r>
              <a:rPr lang="ru-RU" b="1" dirty="0" smtClean="0"/>
              <a:t>за панелями или закрываются декоративными пластиковыми  коробами</a:t>
            </a:r>
          </a:p>
          <a:p>
            <a:r>
              <a:rPr lang="ru-RU" sz="1600" b="1" dirty="0" smtClean="0"/>
              <a:t>Применяются при </a:t>
            </a:r>
            <a:r>
              <a:rPr lang="en-US" sz="1600" b="1" dirty="0" smtClean="0"/>
              <a:t>S =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15 </a:t>
            </a:r>
            <a:r>
              <a:rPr lang="en-US" sz="1600" b="1" dirty="0" smtClean="0">
                <a:solidFill>
                  <a:srgbClr val="C00000"/>
                </a:solidFill>
              </a:rPr>
              <a:t>-</a:t>
            </a:r>
            <a:r>
              <a:rPr lang="ru-RU" sz="1600" b="1" dirty="0" smtClean="0">
                <a:solidFill>
                  <a:srgbClr val="C00000"/>
                </a:solidFill>
              </a:rPr>
              <a:t> 140 м</a:t>
            </a:r>
            <a:r>
              <a:rPr lang="ru-RU" sz="1600" b="1" baseline="30000" dirty="0" smtClean="0">
                <a:solidFill>
                  <a:srgbClr val="C00000"/>
                </a:solidFill>
              </a:rPr>
              <a:t>2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6" name="AutoShape 2" descr="https://whitetape.ru/upload/iblock/019/01941eca5ce1b93eab0fc0dcae0d31d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5" descr="https://img.rosbyt.ru/midea-mfpa400-24arn1-q-moca30u-24hn1-q-5030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7" descr="https://millimetr.ru/image/cache/catalog/kolonnyj-kondicioner-energolux-cabinet-sap24p1-asau24p1-a-7525-6-800x80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0" descr="https://img.rosbyt.ru/general-climate-gc-gu-4c18hrf-compact-49758.pn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s://img.rosbyt.ru/general-climate-gc-gu-4c18hrf-compact-49758.pn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s://img.rosbyt.ru/general-climate-gc-gu-4c18hrf-compact-49758.pn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33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Применение сплит-систем 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01406" cy="6468318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Наибольшее </a:t>
            </a:r>
            <a:r>
              <a:rPr lang="ru-RU" sz="1700" b="1" dirty="0"/>
              <a:t>распространение </a:t>
            </a:r>
            <a:r>
              <a:rPr lang="ru-RU" sz="1700" b="1" dirty="0" smtClean="0"/>
              <a:t>получили  </a:t>
            </a:r>
            <a:r>
              <a:rPr lang="ru-RU" sz="1700" b="1" dirty="0">
                <a:solidFill>
                  <a:srgbClr val="C00000"/>
                </a:solidFill>
              </a:rPr>
              <a:t>настенные </a:t>
            </a:r>
            <a:r>
              <a:rPr lang="ru-RU" sz="1700" b="1" dirty="0" smtClean="0">
                <a:solidFill>
                  <a:srgbClr val="C00000"/>
                </a:solidFill>
              </a:rPr>
              <a:t>кондиционеры</a:t>
            </a:r>
            <a:r>
              <a:rPr lang="ru-RU" sz="1700" b="1" dirty="0"/>
              <a:t>, </a:t>
            </a:r>
            <a:r>
              <a:rPr lang="ru-RU" sz="1700" b="1" dirty="0" smtClean="0"/>
              <a:t>в которых к одному наружному блоку присоединен один внутренний блок</a:t>
            </a:r>
            <a:r>
              <a:rPr lang="ru-RU" sz="1700" b="1" dirty="0"/>
              <a:t>.  </a:t>
            </a:r>
            <a:endParaRPr lang="ru-RU" sz="1700" b="1" dirty="0" smtClean="0"/>
          </a:p>
          <a:p>
            <a:r>
              <a:rPr lang="ru-RU" sz="1700" b="1" dirty="0" smtClean="0"/>
              <a:t>При кондиционировании нескольких соседних комнат могут использоваться модели</a:t>
            </a:r>
            <a:r>
              <a:rPr lang="ru-RU" sz="1700" b="1" dirty="0"/>
              <a:t>, </a:t>
            </a:r>
            <a:r>
              <a:rPr lang="ru-RU" sz="1700" b="1" dirty="0" smtClean="0"/>
              <a:t>в которых к одному наружному блоку подключены два-четыре внутренних </a:t>
            </a:r>
            <a:r>
              <a:rPr lang="ru-RU" sz="1700" b="1" dirty="0"/>
              <a:t>блока. Такие системы называются </a:t>
            </a:r>
            <a:r>
              <a:rPr lang="ru-RU" sz="1700" b="1" dirty="0" err="1">
                <a:solidFill>
                  <a:srgbClr val="C00000"/>
                </a:solidFill>
              </a:rPr>
              <a:t>мультисплит</a:t>
            </a:r>
            <a:r>
              <a:rPr lang="ru-RU" sz="1700" b="1" dirty="0">
                <a:solidFill>
                  <a:srgbClr val="C00000"/>
                </a:solidFill>
              </a:rPr>
              <a:t>-системы</a:t>
            </a:r>
            <a:r>
              <a:rPr lang="ru-RU" sz="1700" b="1" dirty="0"/>
              <a:t>. </a:t>
            </a:r>
          </a:p>
          <a:p>
            <a:r>
              <a:rPr lang="ru-RU" sz="1700" b="1" dirty="0" smtClean="0"/>
              <a:t>Для кондиционирования здания</a:t>
            </a:r>
            <a:r>
              <a:rPr lang="ru-RU" sz="1700" b="1" dirty="0"/>
              <a:t>, </a:t>
            </a:r>
            <a:r>
              <a:rPr lang="ru-RU" sz="1700" b="1" dirty="0" smtClean="0"/>
              <a:t>имеющего большое количество помещений </a:t>
            </a:r>
            <a:r>
              <a:rPr lang="ru-RU" sz="1700" b="1" dirty="0"/>
              <a:t>с разными тепловыми нагрузками, </a:t>
            </a:r>
            <a:r>
              <a:rPr lang="ru-RU" sz="1700" b="1" dirty="0" smtClean="0"/>
              <a:t>изменяющимися в течении </a:t>
            </a:r>
            <a:r>
              <a:rPr lang="ru-RU" sz="1700" b="1" dirty="0"/>
              <a:t>суток, </a:t>
            </a:r>
            <a:r>
              <a:rPr lang="ru-RU" sz="1700" b="1" dirty="0" smtClean="0"/>
              <a:t>были разработаны </a:t>
            </a:r>
            <a:r>
              <a:rPr lang="ru-RU" sz="1700" b="1" dirty="0" smtClean="0">
                <a:solidFill>
                  <a:srgbClr val="C00000"/>
                </a:solidFill>
              </a:rPr>
              <a:t>многозональные системы </a:t>
            </a:r>
            <a:r>
              <a:rPr lang="ru-RU" sz="1700" b="1" dirty="0" smtClean="0"/>
              <a:t>с изменяющимся расходом холодильного агента</a:t>
            </a:r>
            <a:r>
              <a:rPr lang="ru-RU" sz="1700" b="1" dirty="0"/>
              <a:t>. </a:t>
            </a:r>
            <a:r>
              <a:rPr lang="ru-RU" sz="1700" b="1" dirty="0" smtClean="0"/>
              <a:t>Такие системы позволяют к </a:t>
            </a:r>
            <a:r>
              <a:rPr lang="ru-RU" sz="1700" b="1" dirty="0"/>
              <a:t>одному </a:t>
            </a:r>
            <a:r>
              <a:rPr lang="ru-RU" sz="1700" b="1" dirty="0" smtClean="0"/>
              <a:t>наружному блоку подсоединять </a:t>
            </a:r>
            <a:r>
              <a:rPr lang="ru-RU" sz="1700" b="1" dirty="0"/>
              <a:t>до 16 внутренних блоков не только различной мощности, но и </a:t>
            </a:r>
            <a:r>
              <a:rPr lang="ru-RU" sz="1700" b="1" dirty="0" smtClean="0"/>
              <a:t>различного </a:t>
            </a:r>
            <a:r>
              <a:rPr lang="ru-RU" sz="1700" b="1" dirty="0"/>
              <a:t>конструктивного исполнения. Кроме того, блоки могут включаться </a:t>
            </a:r>
            <a:r>
              <a:rPr lang="ru-RU" sz="1700" b="1" dirty="0" smtClean="0"/>
              <a:t>и </a:t>
            </a:r>
            <a:r>
              <a:rPr lang="ru-RU" sz="1700" b="1" dirty="0"/>
              <a:t>работать независимо друг от друга, причем часть их – в</a:t>
            </a:r>
            <a:r>
              <a:rPr lang="ru-RU" sz="1700" b="1" dirty="0" smtClean="0"/>
              <a:t> </a:t>
            </a:r>
            <a:r>
              <a:rPr lang="ru-RU" sz="1700" b="1" dirty="0"/>
              <a:t>режиме охлаждения, </a:t>
            </a:r>
            <a:r>
              <a:rPr lang="ru-RU" sz="1700" b="1" dirty="0" smtClean="0"/>
              <a:t>а </a:t>
            </a:r>
            <a:r>
              <a:rPr lang="ru-RU" sz="1700" b="1" dirty="0"/>
              <a:t>часть – </a:t>
            </a:r>
            <a:r>
              <a:rPr lang="ru-RU" sz="1700" b="1" dirty="0" smtClean="0"/>
              <a:t>в </a:t>
            </a:r>
            <a:r>
              <a:rPr lang="ru-RU" sz="1700" b="1" dirty="0"/>
              <a:t>режиме обогрева.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34680" cy="5306268"/>
          </a:xfrm>
        </p:spPr>
        <p:txBody>
          <a:bodyPr>
            <a:noAutofit/>
          </a:bodyPr>
          <a:lstStyle/>
          <a:p>
            <a:r>
              <a:rPr lang="ru-RU" sz="1600" b="1" dirty="0"/>
              <a:t>Сплит-системы применяются  для </a:t>
            </a:r>
            <a:r>
              <a:rPr lang="ru-RU" sz="1600" b="1" dirty="0" smtClean="0"/>
              <a:t>кондиционирования помещений от 15 до 140 м</a:t>
            </a:r>
            <a:r>
              <a:rPr lang="ru-RU" sz="1600" b="1" baseline="30000" dirty="0" smtClean="0"/>
              <a:t>2</a:t>
            </a:r>
            <a:r>
              <a:rPr lang="ru-RU" sz="1600" b="1" dirty="0" smtClean="0"/>
              <a:t> </a:t>
            </a:r>
            <a:r>
              <a:rPr lang="ru-RU" sz="1600" b="1" dirty="0"/>
              <a:t>.  Основными </a:t>
            </a:r>
            <a:r>
              <a:rPr lang="ru-RU" sz="1600" b="1" dirty="0" smtClean="0">
                <a:solidFill>
                  <a:srgbClr val="00B050"/>
                </a:solidFill>
              </a:rPr>
              <a:t>преимуществами </a:t>
            </a:r>
            <a:r>
              <a:rPr lang="ru-RU" sz="1600" b="1" dirty="0" smtClean="0"/>
              <a:t>кондиционеров сплит-систем является относительная простота </a:t>
            </a:r>
            <a:r>
              <a:rPr lang="ru-RU" sz="1600" b="1" dirty="0"/>
              <a:t>конструкции, </a:t>
            </a:r>
            <a:r>
              <a:rPr lang="ru-RU" sz="1600" b="1" dirty="0" smtClean="0"/>
              <a:t>позволяющая получать достаточно низкую стоимость кондиционера </a:t>
            </a:r>
            <a:r>
              <a:rPr lang="ru-RU" sz="1600" b="1" dirty="0"/>
              <a:t>при </a:t>
            </a:r>
            <a:r>
              <a:rPr lang="ru-RU" sz="1600" b="1" dirty="0" smtClean="0"/>
              <a:t>быстрой </a:t>
            </a:r>
            <a:r>
              <a:rPr lang="ru-RU" sz="1600" b="1" dirty="0"/>
              <a:t>и легкой его установке. </a:t>
            </a:r>
            <a:r>
              <a:rPr lang="ru-RU" sz="1600" b="1" dirty="0">
                <a:solidFill>
                  <a:srgbClr val="7030A0"/>
                </a:solidFill>
              </a:rPr>
              <a:t>Недостатком</a:t>
            </a:r>
            <a:r>
              <a:rPr lang="ru-RU" sz="1600" b="1" dirty="0"/>
              <a:t> таких кондиционеров считается </a:t>
            </a:r>
            <a:r>
              <a:rPr lang="ru-RU" sz="1600" b="1" dirty="0" smtClean="0"/>
              <a:t>невозможность </a:t>
            </a:r>
            <a:r>
              <a:rPr lang="ru-RU" sz="1600" b="1" dirty="0"/>
              <a:t>подачи в помещения свежего воздуха.  Только модели большой </a:t>
            </a:r>
            <a:r>
              <a:rPr lang="ru-RU" sz="1600" b="1" dirty="0" smtClean="0"/>
              <a:t>мощности и </a:t>
            </a:r>
            <a:r>
              <a:rPr lang="ru-RU" sz="1600" b="1" dirty="0" err="1" smtClean="0">
                <a:solidFill>
                  <a:srgbClr val="C00000"/>
                </a:solidFill>
              </a:rPr>
              <a:t>настенно</a:t>
            </a:r>
            <a:r>
              <a:rPr lang="ru-RU" sz="1600" b="1" dirty="0" smtClean="0">
                <a:solidFill>
                  <a:srgbClr val="C00000"/>
                </a:solidFill>
              </a:rPr>
              <a:t>-потолочного </a:t>
            </a:r>
            <a:r>
              <a:rPr lang="ru-RU" sz="1600" b="1" dirty="0"/>
              <a:t>типа </a:t>
            </a:r>
            <a:r>
              <a:rPr lang="ru-RU" sz="1600" b="1" dirty="0" smtClean="0"/>
              <a:t>позволяют организовать подмес небольшого </a:t>
            </a:r>
            <a:r>
              <a:rPr lang="ru-RU" sz="1600" b="1" dirty="0"/>
              <a:t>количества свежего воздуха (до 10%). </a:t>
            </a:r>
          </a:p>
        </p:txBody>
      </p:sp>
    </p:spTree>
    <p:extLst>
      <p:ext uri="{BB962C8B-B14F-4D97-AF65-F5344CB8AC3E}">
        <p14:creationId xmlns:p14="http://schemas.microsoft.com/office/powerpoint/2010/main" val="1995460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32656"/>
            <a:ext cx="5988785" cy="28083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Канальные </a:t>
            </a:r>
            <a:r>
              <a:rPr lang="ru-RU" dirty="0" smtClean="0">
                <a:solidFill>
                  <a:srgbClr val="C00000"/>
                </a:solidFill>
              </a:rPr>
              <a:t>кондиционеры и </a:t>
            </a:r>
            <a:r>
              <a:rPr lang="ru-RU" dirty="0">
                <a:solidFill>
                  <a:srgbClr val="C00000"/>
                </a:solidFill>
              </a:rPr>
              <a:t>кондиционеры </a:t>
            </a:r>
            <a:r>
              <a:rPr lang="ru-RU" dirty="0" smtClean="0">
                <a:solidFill>
                  <a:srgbClr val="C00000"/>
                </a:solidFill>
              </a:rPr>
              <a:t>сплит-систем с приточной вентиляцией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4229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Канальные кондиционеры </a:t>
            </a:r>
            <a:r>
              <a:rPr lang="ru-RU" sz="1600" b="1" dirty="0" smtClean="0">
                <a:solidFill>
                  <a:srgbClr val="0070C0"/>
                </a:solidFill>
              </a:rPr>
              <a:t>предназначены </a:t>
            </a:r>
            <a:r>
              <a:rPr lang="ru-RU" sz="1600" b="1" dirty="0" smtClean="0"/>
              <a:t>для кондиционирования </a:t>
            </a:r>
            <a:r>
              <a:rPr lang="ru-RU" sz="1600" b="1" dirty="0"/>
              <a:t>нескольких </a:t>
            </a:r>
            <a:r>
              <a:rPr lang="ru-RU" sz="1600" b="1" dirty="0" smtClean="0"/>
              <a:t>помещений. </a:t>
            </a:r>
            <a:r>
              <a:rPr lang="ru-RU" sz="1600" b="1" dirty="0"/>
              <a:t>Канальный </a:t>
            </a:r>
            <a:r>
              <a:rPr lang="ru-RU" sz="1600" b="1" dirty="0" smtClean="0"/>
              <a:t>кондиционер рассчитан на </a:t>
            </a:r>
            <a:r>
              <a:rPr lang="ru-RU" sz="1600" b="1" dirty="0"/>
              <a:t>работу </a:t>
            </a:r>
            <a:r>
              <a:rPr lang="ru-RU" sz="1600" b="1" dirty="0" smtClean="0"/>
              <a:t>в режиме рециркуляции.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r>
              <a:rPr lang="ru-RU" sz="1600" b="1" dirty="0" smtClean="0"/>
              <a:t>Более </a:t>
            </a:r>
            <a:r>
              <a:rPr lang="ru-RU" sz="1600" b="1" dirty="0"/>
              <a:t>широкими возможностями </a:t>
            </a:r>
            <a:r>
              <a:rPr lang="ru-RU" sz="1600" b="1" dirty="0" smtClean="0"/>
              <a:t>обладают </a:t>
            </a:r>
            <a:r>
              <a:rPr lang="ru-RU" sz="1600" b="1" dirty="0"/>
              <a:t>кондиционеры сплит-систем </a:t>
            </a:r>
            <a:r>
              <a:rPr lang="ru-RU" sz="1600" b="1" dirty="0">
                <a:solidFill>
                  <a:srgbClr val="C00000"/>
                </a:solidFill>
              </a:rPr>
              <a:t>с приточной вентиляцией</a:t>
            </a:r>
            <a:r>
              <a:rPr lang="ru-RU" sz="1600" b="1" dirty="0"/>
              <a:t>.  Кондиционеры сплит-систем с приточной вентиляцией позволяют эффективно решать </a:t>
            </a:r>
            <a:r>
              <a:rPr lang="ru-RU" sz="1600" b="1" dirty="0" smtClean="0"/>
              <a:t>задачи </a:t>
            </a:r>
            <a:r>
              <a:rPr lang="ru-RU" sz="1600" b="1" dirty="0"/>
              <a:t>вентиляции </a:t>
            </a:r>
            <a:r>
              <a:rPr lang="ru-RU" sz="1600" b="1" dirty="0" smtClean="0"/>
              <a:t>и кондиционирования. </a:t>
            </a:r>
            <a:endParaRPr lang="ru-RU" sz="1600" b="1" dirty="0"/>
          </a:p>
          <a:p>
            <a:r>
              <a:rPr lang="ru-RU" sz="1600" b="1" dirty="0" smtClean="0"/>
              <a:t> </a:t>
            </a:r>
            <a:endParaRPr lang="ru-RU" sz="1600" b="1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3419872" y="3068960"/>
            <a:ext cx="5600601" cy="3717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700" b="1" dirty="0" smtClean="0"/>
              <a:t>Канальный кондиционер состоит из двух блоков: </a:t>
            </a:r>
          </a:p>
          <a:p>
            <a:pPr marL="285750" indent="-285750">
              <a:buFontTx/>
              <a:buChar char="-"/>
            </a:pPr>
            <a:r>
              <a:rPr lang="ru-RU" sz="1700" b="1" dirty="0" smtClean="0">
                <a:solidFill>
                  <a:srgbClr val="00B050"/>
                </a:solidFill>
              </a:rPr>
              <a:t>компрессорно-конденсаторного </a:t>
            </a:r>
            <a:r>
              <a:rPr lang="ru-RU" sz="1700" b="1" dirty="0" smtClean="0"/>
              <a:t>(наружного блока) и  </a:t>
            </a:r>
          </a:p>
          <a:p>
            <a:pPr marL="285750" indent="-285750">
              <a:buFontTx/>
              <a:buChar char="-"/>
            </a:pPr>
            <a:r>
              <a:rPr lang="ru-RU" sz="1700" b="1" dirty="0" smtClean="0">
                <a:solidFill>
                  <a:srgbClr val="00B050"/>
                </a:solidFill>
              </a:rPr>
              <a:t>испарительного </a:t>
            </a:r>
            <a:r>
              <a:rPr lang="ru-RU" sz="1700" b="1" dirty="0" smtClean="0"/>
              <a:t>(внутреннего блока).</a:t>
            </a:r>
          </a:p>
          <a:p>
            <a:r>
              <a:rPr lang="ru-RU" sz="1700" b="1" dirty="0">
                <a:solidFill>
                  <a:srgbClr val="00B050"/>
                </a:solidFill>
              </a:rPr>
              <a:t>Внутренние блоки </a:t>
            </a:r>
            <a:r>
              <a:rPr lang="ru-RU" sz="1700" b="1" dirty="0"/>
              <a:t>канальных кондиционеров устанавливаются за подшивным потолком, воздух раздается воздуховодами по отдельным помещениям. </a:t>
            </a:r>
          </a:p>
          <a:p>
            <a:r>
              <a:rPr lang="ru-RU" sz="1700" b="1" dirty="0">
                <a:solidFill>
                  <a:srgbClr val="00B050"/>
                </a:solidFill>
              </a:rPr>
              <a:t>Внутренний блок </a:t>
            </a:r>
            <a:r>
              <a:rPr lang="ru-RU" sz="1700" b="1" dirty="0"/>
              <a:t>канального кондиционера имеет простую конструкцию, так как к нему не предъявляют требования дизайна в отличие от кондиционеров сплит-систем. Воздух забирается из помещения через заборную решетку, проходит внутренний блок и системой воздуховодов </a:t>
            </a:r>
            <a:r>
              <a:rPr lang="ru-RU" sz="1700" b="1" dirty="0" smtClean="0"/>
              <a:t>подается </a:t>
            </a:r>
            <a:r>
              <a:rPr lang="ru-RU" sz="1700" b="1" dirty="0"/>
              <a:t>в помещения через распределительные решетки. </a:t>
            </a:r>
          </a:p>
        </p:txBody>
      </p:sp>
    </p:spTree>
    <p:extLst>
      <p:ext uri="{BB962C8B-B14F-4D97-AF65-F5344CB8AC3E}">
        <p14:creationId xmlns:p14="http://schemas.microsoft.com/office/powerpoint/2010/main" val="3023153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>
                <a:solidFill>
                  <a:srgbClr val="C00000"/>
                </a:solidFill>
              </a:rPr>
              <a:t>Системы кондиционирования воздуха с </a:t>
            </a:r>
            <a:r>
              <a:rPr lang="ru-RU" sz="2200" dirty="0" err="1">
                <a:solidFill>
                  <a:srgbClr val="C00000"/>
                </a:solidFill>
              </a:rPr>
              <a:t>чиллерами</a:t>
            </a:r>
            <a:r>
              <a:rPr lang="ru-RU" sz="2200" dirty="0">
                <a:solidFill>
                  <a:srgbClr val="C00000"/>
                </a:solidFill>
              </a:rPr>
              <a:t> и </a:t>
            </a:r>
            <a:r>
              <a:rPr lang="ru-RU" sz="2200" dirty="0" err="1">
                <a:solidFill>
                  <a:srgbClr val="C00000"/>
                </a:solidFill>
              </a:rPr>
              <a:t>фанкойлами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01406" cy="6584950"/>
          </a:xfrm>
        </p:spPr>
        <p:txBody>
          <a:bodyPr>
            <a:noAutofit/>
          </a:bodyPr>
          <a:lstStyle/>
          <a:p>
            <a:r>
              <a:rPr lang="ru-RU" sz="1700" b="1" dirty="0"/>
              <a:t>Системы с </a:t>
            </a:r>
            <a:r>
              <a:rPr lang="ru-RU" sz="1700" b="1" dirty="0" err="1">
                <a:solidFill>
                  <a:srgbClr val="C00000"/>
                </a:solidFill>
              </a:rPr>
              <a:t>чиллерами</a:t>
            </a:r>
            <a:r>
              <a:rPr lang="ru-RU" sz="1700" b="1" dirty="0">
                <a:solidFill>
                  <a:srgbClr val="C00000"/>
                </a:solidFill>
              </a:rPr>
              <a:t> и </a:t>
            </a:r>
            <a:r>
              <a:rPr lang="ru-RU" sz="1700" b="1" dirty="0" err="1">
                <a:solidFill>
                  <a:srgbClr val="C00000"/>
                </a:solidFill>
              </a:rPr>
              <a:t>фанкойлами</a:t>
            </a:r>
            <a:r>
              <a:rPr lang="ru-RU" sz="1700" b="1" dirty="0">
                <a:solidFill>
                  <a:srgbClr val="C00000"/>
                </a:solidFill>
              </a:rPr>
              <a:t> </a:t>
            </a:r>
            <a:r>
              <a:rPr lang="ru-RU" sz="1700" b="1" dirty="0"/>
              <a:t>позволяют обеспечить </a:t>
            </a:r>
            <a:r>
              <a:rPr lang="ru-RU" sz="1700" b="1" dirty="0" smtClean="0"/>
              <a:t>регулирование </a:t>
            </a:r>
            <a:r>
              <a:rPr lang="ru-RU" sz="1700" b="1" dirty="0"/>
              <a:t>температуры одновременно в большом количестве помещений, </a:t>
            </a:r>
            <a:r>
              <a:rPr lang="ru-RU" sz="1700" b="1" dirty="0" smtClean="0"/>
              <a:t>например, </a:t>
            </a:r>
            <a:r>
              <a:rPr lang="ru-RU" sz="1700" b="1" dirty="0"/>
              <a:t>в гостиницах, </a:t>
            </a:r>
            <a:r>
              <a:rPr lang="ru-RU" sz="1700" b="1" dirty="0" smtClean="0"/>
              <a:t>офисах.</a:t>
            </a:r>
          </a:p>
          <a:p>
            <a:r>
              <a:rPr lang="ru-RU" sz="1700" b="1" dirty="0" smtClean="0"/>
              <a:t>Потребители </a:t>
            </a:r>
            <a:r>
              <a:rPr lang="ru-RU" sz="1700" b="1" dirty="0"/>
              <a:t>– </a:t>
            </a:r>
            <a:r>
              <a:rPr lang="ru-RU" sz="1700" b="1" dirty="0">
                <a:solidFill>
                  <a:schemeClr val="accent6">
                    <a:lumMod val="50000"/>
                  </a:schemeClr>
                </a:solidFill>
              </a:rPr>
              <a:t>кондиционеры-доводчики</a:t>
            </a:r>
            <a:r>
              <a:rPr lang="ru-RU" sz="1700" b="1" dirty="0"/>
              <a:t> (</a:t>
            </a:r>
            <a:r>
              <a:rPr lang="ru-RU" sz="1700" b="1" dirty="0" err="1"/>
              <a:t>фанкойлы</a:t>
            </a:r>
            <a:r>
              <a:rPr lang="ru-RU" sz="1700" b="1" dirty="0"/>
              <a:t>) могут произвольно включаться и выключаться, изменять  свою </a:t>
            </a:r>
            <a:r>
              <a:rPr lang="ru-RU" sz="1700" b="1" dirty="0" err="1"/>
              <a:t>холодо</a:t>
            </a:r>
            <a:r>
              <a:rPr lang="ru-RU" sz="1700" b="1" dirty="0"/>
              <a:t>- или </a:t>
            </a:r>
            <a:r>
              <a:rPr lang="ru-RU" sz="1700" b="1" dirty="0" err="1"/>
              <a:t>теплопроизводительность</a:t>
            </a:r>
            <a:r>
              <a:rPr lang="ru-RU" sz="1700" b="1" dirty="0"/>
              <a:t>. </a:t>
            </a:r>
          </a:p>
          <a:p>
            <a:r>
              <a:rPr lang="ru-RU" sz="1700" b="1" dirty="0" smtClean="0"/>
              <a:t>Воздух </a:t>
            </a:r>
            <a:r>
              <a:rPr lang="ru-RU" sz="1700" b="1" dirty="0"/>
              <a:t>из </a:t>
            </a:r>
            <a:r>
              <a:rPr lang="ru-RU" sz="1700" b="1" dirty="0" smtClean="0"/>
              <a:t>помещения подается вентилятором на теплообменник </a:t>
            </a:r>
            <a:r>
              <a:rPr lang="ru-RU" sz="1700" b="1" dirty="0" err="1" smtClean="0"/>
              <a:t>фанкойла</a:t>
            </a:r>
            <a:r>
              <a:rPr lang="ru-RU" sz="1700" b="1" dirty="0"/>
              <a:t>, </a:t>
            </a:r>
            <a:r>
              <a:rPr lang="ru-RU" sz="1700" b="1" dirty="0" smtClean="0"/>
              <a:t>в котором он охлаждается или подогревается</a:t>
            </a:r>
            <a:r>
              <a:rPr lang="ru-RU" sz="1700" b="1" dirty="0"/>
              <a:t>. </a:t>
            </a:r>
            <a:r>
              <a:rPr lang="ru-RU" sz="1700" b="1" dirty="0" smtClean="0"/>
              <a:t>В </a:t>
            </a:r>
            <a:r>
              <a:rPr lang="ru-RU" sz="1700" b="1" dirty="0" err="1" smtClean="0"/>
              <a:t>фанкойл</a:t>
            </a:r>
            <a:r>
              <a:rPr lang="ru-RU" sz="1700" b="1" dirty="0" smtClean="0"/>
              <a:t> может подаваться некоторое количество свежего воздуха от центрального кондиционера </a:t>
            </a:r>
            <a:r>
              <a:rPr lang="ru-RU" sz="1700" b="1" dirty="0"/>
              <a:t>или приточной установки. В этом случае  система с </a:t>
            </a:r>
            <a:r>
              <a:rPr lang="ru-RU" sz="1700" b="1" dirty="0" err="1"/>
              <a:t>чиллерами</a:t>
            </a:r>
            <a:r>
              <a:rPr lang="ru-RU" sz="1700" b="1" dirty="0"/>
              <a:t> и </a:t>
            </a:r>
            <a:r>
              <a:rPr lang="ru-RU" sz="1700" b="1" dirty="0" err="1" smtClean="0"/>
              <a:t>фанкойлами</a:t>
            </a:r>
            <a:r>
              <a:rPr lang="ru-RU" sz="1700" b="1" dirty="0" smtClean="0"/>
              <a:t> </a:t>
            </a:r>
            <a:r>
              <a:rPr lang="ru-RU" sz="1700" b="1" dirty="0"/>
              <a:t>может одновременно решать задачи вентиляции. </a:t>
            </a:r>
          </a:p>
          <a:p>
            <a:r>
              <a:rPr lang="ru-RU" sz="1700" b="1" dirty="0"/>
              <a:t>Циркуляция </a:t>
            </a:r>
            <a:r>
              <a:rPr lang="ru-RU" sz="1700" b="1" dirty="0" smtClean="0"/>
              <a:t>жидкости от </a:t>
            </a:r>
            <a:r>
              <a:rPr lang="ru-RU" sz="1700" b="1" dirty="0" err="1" smtClean="0"/>
              <a:t>чиллера</a:t>
            </a:r>
            <a:r>
              <a:rPr lang="ru-RU" sz="1700" b="1" dirty="0" smtClean="0"/>
              <a:t> </a:t>
            </a:r>
            <a:r>
              <a:rPr lang="ru-RU" sz="1700" b="1" dirty="0"/>
              <a:t>к </a:t>
            </a:r>
            <a:r>
              <a:rPr lang="ru-RU" sz="1700" b="1" dirty="0" smtClean="0"/>
              <a:t>потребителям обеспечивается </a:t>
            </a:r>
            <a:r>
              <a:rPr lang="ru-RU" sz="1700" b="1" dirty="0" smtClean="0">
                <a:solidFill>
                  <a:srgbClr val="C00000"/>
                </a:solidFill>
              </a:rPr>
              <a:t>насосной станцией</a:t>
            </a:r>
            <a:r>
              <a:rPr lang="ru-RU" sz="1700" b="1" dirty="0"/>
              <a:t>. </a:t>
            </a:r>
            <a:endParaRPr lang="ru-RU" sz="1700" b="1" dirty="0" smtClean="0"/>
          </a:p>
          <a:p>
            <a:r>
              <a:rPr lang="ru-RU" sz="1700" b="1" dirty="0" smtClean="0"/>
              <a:t>Насосная станция - агрегат</a:t>
            </a:r>
            <a:r>
              <a:rPr lang="ru-RU" sz="1700" b="1" dirty="0"/>
              <a:t>, </a:t>
            </a:r>
            <a:r>
              <a:rPr lang="ru-RU" sz="1700" b="1" dirty="0" smtClean="0"/>
              <a:t>включающий циркуляционные </a:t>
            </a:r>
            <a:r>
              <a:rPr lang="ru-RU" sz="1700" b="1" dirty="0"/>
              <a:t>насосы</a:t>
            </a:r>
            <a:r>
              <a:rPr lang="ru-RU" sz="1700" b="1" dirty="0" smtClean="0"/>
              <a:t>, </a:t>
            </a:r>
            <a:r>
              <a:rPr lang="ru-RU" sz="1700" b="1" dirty="0"/>
              <a:t>расширительный </a:t>
            </a:r>
            <a:r>
              <a:rPr lang="ru-RU" sz="1700" b="1" dirty="0" smtClean="0"/>
              <a:t>бак, аккумулирующий </a:t>
            </a:r>
            <a:r>
              <a:rPr lang="ru-RU" sz="1700" b="1" dirty="0"/>
              <a:t>бак, запорную арматуру </a:t>
            </a:r>
            <a:r>
              <a:rPr lang="ru-RU" sz="1700" b="1" dirty="0" smtClean="0"/>
              <a:t>и </a:t>
            </a:r>
            <a:r>
              <a:rPr lang="ru-RU" sz="1700" b="1" dirty="0"/>
              <a:t>автоматику</a:t>
            </a:r>
            <a:endParaRPr lang="ru-RU" sz="17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178696" cy="5422900"/>
          </a:xfrm>
        </p:spPr>
        <p:txBody>
          <a:bodyPr>
            <a:noAutofit/>
          </a:bodyPr>
          <a:lstStyle/>
          <a:p>
            <a:r>
              <a:rPr lang="ru-RU" sz="2000" b="1" dirty="0" err="1">
                <a:solidFill>
                  <a:srgbClr val="0070C0"/>
                </a:solidFill>
              </a:rPr>
              <a:t>Чиллер</a:t>
            </a: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/>
              <a:t>представляет </a:t>
            </a:r>
            <a:r>
              <a:rPr lang="ru-RU" sz="2000" b="1" dirty="0"/>
              <a:t>собой </a:t>
            </a:r>
            <a:r>
              <a:rPr lang="ru-RU" sz="2000" b="1" dirty="0" smtClean="0"/>
              <a:t>холодильную </a:t>
            </a:r>
            <a:r>
              <a:rPr lang="ru-RU" sz="2000" b="1" dirty="0"/>
              <a:t>машину, </a:t>
            </a:r>
            <a:r>
              <a:rPr lang="ru-RU" sz="2000" b="1" dirty="0" smtClean="0"/>
              <a:t>предназначенную для охлаждения жидкости </a:t>
            </a:r>
            <a:r>
              <a:rPr lang="ru-RU" sz="2000" b="1" dirty="0"/>
              <a:t>(вода, незамерзающие жидкости). Некоторые </a:t>
            </a:r>
            <a:r>
              <a:rPr lang="ru-RU" sz="2000" b="1" dirty="0" smtClean="0"/>
              <a:t>модели </a:t>
            </a:r>
            <a:r>
              <a:rPr lang="ru-RU" sz="2000" b="1" dirty="0" err="1" smtClean="0"/>
              <a:t>чиллеров</a:t>
            </a:r>
            <a:r>
              <a:rPr lang="ru-RU" sz="2000" b="1" dirty="0" smtClean="0"/>
              <a:t> </a:t>
            </a:r>
            <a:r>
              <a:rPr lang="ru-RU" sz="2000" b="1" dirty="0"/>
              <a:t>могут </a:t>
            </a:r>
            <a:r>
              <a:rPr lang="ru-RU" sz="2000" b="1" dirty="0" smtClean="0"/>
              <a:t>работать </a:t>
            </a:r>
            <a:r>
              <a:rPr lang="ru-RU" sz="2000" b="1" dirty="0"/>
              <a:t>в режиме теплового насоса. </a:t>
            </a:r>
          </a:p>
          <a:p>
            <a:r>
              <a:rPr lang="ru-RU" sz="2000" b="1" dirty="0" err="1" smtClean="0">
                <a:solidFill>
                  <a:srgbClr val="7030A0"/>
                </a:solidFill>
              </a:rPr>
              <a:t>Фанкойл</a:t>
            </a: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 smtClean="0"/>
              <a:t>– это агрегат, устанавливаемый в помещении и включающий теплообменник с</a:t>
            </a:r>
            <a:r>
              <a:rPr lang="en-US" sz="2000" b="1" dirty="0" smtClean="0"/>
              <a:t> </a:t>
            </a:r>
            <a:r>
              <a:rPr lang="ru-RU" sz="2000" b="1" dirty="0" smtClean="0"/>
              <a:t>фильтром и вентилятором.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1232278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75">
              <a:schemeClr val="bg2">
                <a:lumMod val="89000"/>
              </a:schemeClr>
            </a:gs>
            <a:gs pos="750">
              <a:srgbClr val="FEFBEB"/>
            </a:gs>
            <a:gs pos="500">
              <a:srgbClr val="FEFBEC"/>
            </a:gs>
            <a:gs pos="0">
              <a:schemeClr val="bg2">
                <a:tint val="40000"/>
                <a:satMod val="350000"/>
              </a:schemeClr>
            </a:gs>
            <a:gs pos="1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008313" cy="95842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Крышные  кондиционеры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161" y="116632"/>
            <a:ext cx="6220359" cy="33843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1177" y="1052736"/>
            <a:ext cx="2746647" cy="5688632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Крышные кондиционеры - холодильная машина, выполненную в </a:t>
            </a:r>
            <a:r>
              <a:rPr lang="ru-RU" sz="1600" b="1" dirty="0"/>
              <a:t>виде </a:t>
            </a:r>
            <a:r>
              <a:rPr lang="ru-RU" sz="1600" b="1" dirty="0" smtClean="0"/>
              <a:t>моноблока для </a:t>
            </a:r>
            <a:r>
              <a:rPr lang="ru-RU" sz="1600" b="1" dirty="0"/>
              <a:t>установки на плоских кровлях зданий. Если </a:t>
            </a:r>
            <a:r>
              <a:rPr lang="ru-RU" sz="1600" b="1" dirty="0" smtClean="0"/>
              <a:t>крыша </a:t>
            </a:r>
            <a:r>
              <a:rPr lang="ru-RU" sz="1600" b="1" dirty="0"/>
              <a:t>имеет наклон, то кондиционер устанавливают на </a:t>
            </a:r>
            <a:r>
              <a:rPr lang="ru-RU" sz="1600" b="1" dirty="0" smtClean="0"/>
              <a:t>рамах</a:t>
            </a:r>
            <a:r>
              <a:rPr lang="ru-RU" sz="1600" b="1" dirty="0"/>
              <a:t>. </a:t>
            </a:r>
            <a:endParaRPr lang="ru-RU" sz="1600" b="1" dirty="0" smtClean="0"/>
          </a:p>
          <a:p>
            <a:r>
              <a:rPr lang="ru-RU" sz="1600" b="1" dirty="0"/>
              <a:t>Крышные </a:t>
            </a:r>
            <a:r>
              <a:rPr lang="ru-RU" sz="1600" b="1" dirty="0" smtClean="0"/>
              <a:t>кондиционера позволяют одновременно  </a:t>
            </a:r>
            <a:r>
              <a:rPr lang="ru-RU" sz="1600" b="1" dirty="0"/>
              <a:t>осуществлять </a:t>
            </a:r>
            <a:r>
              <a:rPr lang="ru-RU" sz="1600" b="1" dirty="0" smtClean="0"/>
              <a:t>вентиляцию и регулировать температуру воздуха в </a:t>
            </a:r>
            <a:r>
              <a:rPr lang="ru-RU" sz="1600" b="1" dirty="0"/>
              <a:t>помещении. </a:t>
            </a:r>
            <a:endParaRPr lang="ru-RU" sz="1600" b="1" dirty="0" smtClean="0"/>
          </a:p>
          <a:p>
            <a:r>
              <a:rPr lang="ru-RU" sz="1600" b="1" dirty="0" smtClean="0"/>
              <a:t>Крышные </a:t>
            </a:r>
            <a:r>
              <a:rPr lang="ru-RU" sz="1600" b="1" dirty="0"/>
              <a:t>кондиционеры </a:t>
            </a:r>
            <a:r>
              <a:rPr lang="ru-RU" sz="1600" b="1" dirty="0" smtClean="0"/>
              <a:t>применяются </a:t>
            </a:r>
            <a:r>
              <a:rPr lang="ru-RU" sz="1600" b="1" dirty="0"/>
              <a:t>для </a:t>
            </a:r>
            <a:r>
              <a:rPr lang="ru-RU" sz="1600" b="1" dirty="0" smtClean="0"/>
              <a:t>кондиционирования </a:t>
            </a:r>
            <a:r>
              <a:rPr lang="ru-RU" sz="1600" b="1" dirty="0"/>
              <a:t>и </a:t>
            </a:r>
            <a:r>
              <a:rPr lang="ru-RU" sz="1600" b="1" dirty="0" smtClean="0"/>
              <a:t>вентиляции супермаркетов</a:t>
            </a:r>
            <a:r>
              <a:rPr lang="ru-RU" sz="1600" b="1" dirty="0"/>
              <a:t>, </a:t>
            </a:r>
            <a:r>
              <a:rPr lang="ru-RU" sz="1600" b="1" dirty="0" smtClean="0"/>
              <a:t>спортивных сооружений</a:t>
            </a:r>
            <a:r>
              <a:rPr lang="ru-RU" sz="1600" b="1" dirty="0"/>
              <a:t>, </a:t>
            </a:r>
            <a:r>
              <a:rPr lang="ru-RU" sz="1600" b="1" dirty="0" smtClean="0"/>
              <a:t>конференц-залов.</a:t>
            </a:r>
            <a:endParaRPr lang="ru-RU" sz="1600" b="1" dirty="0"/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2987824" y="3490465"/>
            <a:ext cx="6264696" cy="33675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Свежий воздух забирается с улицы через </a:t>
            </a:r>
            <a:r>
              <a:rPr lang="ru-RU" sz="1600" b="1" dirty="0" smtClean="0">
                <a:solidFill>
                  <a:srgbClr val="C00000"/>
                </a:solidFill>
              </a:rPr>
              <a:t>воздухозаборную  решетку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Рециркуляционный</a:t>
            </a:r>
            <a:r>
              <a:rPr lang="ru-RU" sz="1600" b="1" dirty="0" smtClean="0"/>
              <a:t> воздух забирается из помещения и подается в </a:t>
            </a:r>
            <a:r>
              <a:rPr lang="ru-RU" sz="1600" b="1" dirty="0" smtClean="0">
                <a:solidFill>
                  <a:srgbClr val="C00000"/>
                </a:solidFill>
              </a:rPr>
              <a:t>смесительную камеру</a:t>
            </a:r>
            <a:r>
              <a:rPr lang="ru-RU" sz="1600" b="1" dirty="0" smtClean="0"/>
              <a:t>. Из смесительной камеры воздух проходит через </a:t>
            </a:r>
            <a:r>
              <a:rPr lang="ru-RU" sz="1600" b="1" dirty="0" smtClean="0">
                <a:solidFill>
                  <a:srgbClr val="C00000"/>
                </a:solidFill>
              </a:rPr>
              <a:t>фильтр</a:t>
            </a:r>
            <a:r>
              <a:rPr lang="ru-RU" sz="1600" b="1" dirty="0" smtClean="0"/>
              <a:t> и подается к </a:t>
            </a:r>
            <a:r>
              <a:rPr lang="ru-RU" sz="1600" b="1" dirty="0" smtClean="0">
                <a:solidFill>
                  <a:srgbClr val="C00000"/>
                </a:solidFill>
              </a:rPr>
              <a:t>теплообменнику</a:t>
            </a:r>
            <a:r>
              <a:rPr lang="ru-RU" sz="1600" b="1" dirty="0" smtClean="0"/>
              <a:t> (испарителю или конденсатору) </a:t>
            </a:r>
            <a:r>
              <a:rPr lang="ru-RU" sz="1600" b="1" dirty="0" smtClean="0">
                <a:solidFill>
                  <a:srgbClr val="C00000"/>
                </a:solidFill>
              </a:rPr>
              <a:t>холодильной  машины</a:t>
            </a:r>
            <a:r>
              <a:rPr lang="ru-RU" sz="1600" b="1" dirty="0" smtClean="0"/>
              <a:t>, где он охлаждается или нагревается. </a:t>
            </a:r>
          </a:p>
          <a:p>
            <a:r>
              <a:rPr lang="ru-RU" sz="1600" b="1" dirty="0" smtClean="0"/>
              <a:t>Для подогрева воздуха в кондиционер может встраиваться электрический или водяной </a:t>
            </a:r>
            <a:r>
              <a:rPr lang="ru-RU" sz="1600" b="1" dirty="0" smtClean="0">
                <a:solidFill>
                  <a:srgbClr val="C00000"/>
                </a:solidFill>
              </a:rPr>
              <a:t>нагреватель</a:t>
            </a:r>
            <a:r>
              <a:rPr lang="ru-RU" sz="1600" b="1" dirty="0" smtClean="0"/>
              <a:t>. После теплообменников воздух с требуемой температурой подается </a:t>
            </a:r>
            <a:r>
              <a:rPr lang="ru-RU" sz="1600" b="1" dirty="0" smtClean="0">
                <a:solidFill>
                  <a:srgbClr val="C00000"/>
                </a:solidFill>
              </a:rPr>
              <a:t>центробежным вентилятором </a:t>
            </a:r>
            <a:r>
              <a:rPr lang="ru-RU" sz="1600" b="1" dirty="0" smtClean="0"/>
              <a:t>в </a:t>
            </a:r>
            <a:r>
              <a:rPr lang="ru-RU" sz="1600" b="1" dirty="0" smtClean="0">
                <a:solidFill>
                  <a:srgbClr val="C00000"/>
                </a:solidFill>
              </a:rPr>
              <a:t>воздуховоды</a:t>
            </a:r>
            <a:r>
              <a:rPr lang="ru-RU" sz="1600" b="1" dirty="0" smtClean="0"/>
              <a:t> для раздачи по помещениям. Воздух для охлаждения конденсатора забирается из атмосферы </a:t>
            </a:r>
            <a:r>
              <a:rPr lang="ru-RU" sz="1600" b="1" dirty="0" smtClean="0">
                <a:solidFill>
                  <a:srgbClr val="C00000"/>
                </a:solidFill>
              </a:rPr>
              <a:t>вентилятором</a:t>
            </a:r>
            <a:r>
              <a:rPr lang="ru-RU" sz="1600" b="1" dirty="0" smtClean="0"/>
              <a:t>. Диапазон мощностей крышных кондиционеров от 8 до 140 кВт, расход воздуха от 1500 до 25000 м</a:t>
            </a:r>
            <a:r>
              <a:rPr lang="ru-RU" sz="1600" b="1" baseline="30000" dirty="0" smtClean="0"/>
              <a:t>3</a:t>
            </a:r>
            <a:r>
              <a:rPr lang="ru-RU" sz="1600" b="1" dirty="0" smtClean="0"/>
              <a:t>/ч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6444308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omengineer.ru/wp-content/uploads/2021/08/rev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09" y="1"/>
            <a:ext cx="5174673" cy="413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6609" y="0"/>
            <a:ext cx="4726602" cy="47667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Центральные </a:t>
            </a:r>
            <a:r>
              <a:rPr lang="ru-RU" sz="2800" dirty="0" smtClean="0">
                <a:solidFill>
                  <a:srgbClr val="C00000"/>
                </a:solidFill>
              </a:rPr>
              <a:t>кондиционеры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9993" y="0"/>
            <a:ext cx="4444007" cy="6858000"/>
          </a:xfrm>
        </p:spPr>
        <p:txBody>
          <a:bodyPr>
            <a:noAutofit/>
          </a:bodyPr>
          <a:lstStyle/>
          <a:p>
            <a:r>
              <a:rPr lang="ru-RU" sz="1600" b="1" dirty="0"/>
              <a:t>Современные </a:t>
            </a:r>
            <a:r>
              <a:rPr lang="ru-RU" sz="1600" b="1" dirty="0" smtClean="0"/>
              <a:t>центральные кондиционеры выпускаются </a:t>
            </a:r>
            <a:r>
              <a:rPr lang="ru-RU" sz="1600" b="1" dirty="0"/>
              <a:t>в секционном исполнении и состоят </a:t>
            </a:r>
            <a:r>
              <a:rPr lang="ru-RU" sz="1600" b="1" dirty="0" smtClean="0"/>
              <a:t>из унифицированных типовых </a:t>
            </a:r>
            <a:r>
              <a:rPr lang="ru-RU" sz="1600" b="1" dirty="0"/>
              <a:t>секций, предназначенных для </a:t>
            </a:r>
            <a:r>
              <a:rPr lang="ru-RU" sz="1600" b="1" dirty="0" err="1"/>
              <a:t>тепловлажностной</a:t>
            </a:r>
            <a:r>
              <a:rPr lang="ru-RU" sz="1600" b="1" dirty="0"/>
              <a:t> </a:t>
            </a:r>
            <a:r>
              <a:rPr lang="ru-RU" sz="1600" b="1" dirty="0" smtClean="0"/>
              <a:t>обработки </a:t>
            </a:r>
            <a:r>
              <a:rPr lang="ru-RU" sz="1600" b="1" dirty="0"/>
              <a:t>воздуха, </a:t>
            </a:r>
            <a:r>
              <a:rPr lang="ru-RU" sz="1600" b="1" dirty="0" smtClean="0"/>
              <a:t>смешения и перемещения потоков.  </a:t>
            </a:r>
          </a:p>
          <a:p>
            <a:r>
              <a:rPr lang="ru-RU" sz="1600" b="1" dirty="0" smtClean="0"/>
              <a:t>Корпус кондиционера - каркас </a:t>
            </a:r>
            <a:r>
              <a:rPr lang="ru-RU" sz="1600" b="1" dirty="0"/>
              <a:t>из алюминиевых профилей, к которым </a:t>
            </a:r>
            <a:r>
              <a:rPr lang="ru-RU" sz="1600" b="1" dirty="0" smtClean="0"/>
              <a:t>крепятся постоянные </a:t>
            </a:r>
            <a:r>
              <a:rPr lang="ru-RU" sz="1600" b="1" dirty="0"/>
              <a:t>и </a:t>
            </a:r>
            <a:r>
              <a:rPr lang="ru-RU" sz="1600" b="1" dirty="0" smtClean="0"/>
              <a:t>съемные панели</a:t>
            </a:r>
            <a:r>
              <a:rPr lang="ru-RU" sz="1600" b="1" dirty="0"/>
              <a:t>. </a:t>
            </a:r>
            <a:endParaRPr lang="ru-RU" sz="1600" b="1" dirty="0" smtClean="0"/>
          </a:p>
          <a:p>
            <a:r>
              <a:rPr lang="ru-RU" sz="1600" b="1" dirty="0" smtClean="0"/>
              <a:t>Панели состоят из оцинкованных </a:t>
            </a:r>
            <a:r>
              <a:rPr lang="ru-RU" sz="1600" b="1" dirty="0"/>
              <a:t>листов, </a:t>
            </a:r>
            <a:r>
              <a:rPr lang="ru-RU" sz="1600" b="1" dirty="0" smtClean="0"/>
              <a:t>между которыми устанавливается </a:t>
            </a:r>
            <a:r>
              <a:rPr lang="ru-RU" sz="1600" b="1" dirty="0" err="1" smtClean="0"/>
              <a:t>минераловатная</a:t>
            </a:r>
            <a:r>
              <a:rPr lang="ru-RU" sz="1600" b="1" dirty="0" smtClean="0"/>
              <a:t> теплоизоляция.  </a:t>
            </a:r>
            <a:endParaRPr lang="ru-RU" sz="1600" b="1" dirty="0"/>
          </a:p>
          <a:p>
            <a:r>
              <a:rPr lang="ru-RU" sz="1600" b="1" dirty="0"/>
              <a:t>Требования </a:t>
            </a:r>
            <a:r>
              <a:rPr lang="ru-RU" sz="1600" b="1" dirty="0" smtClean="0"/>
              <a:t>к параметрам </a:t>
            </a:r>
            <a:r>
              <a:rPr lang="ru-RU" sz="1600" b="1" dirty="0"/>
              <a:t>кондиционируемого </a:t>
            </a:r>
            <a:r>
              <a:rPr lang="ru-RU" sz="1600" b="1" dirty="0" smtClean="0"/>
              <a:t>воздуха </a:t>
            </a:r>
            <a:r>
              <a:rPr lang="ru-RU" sz="1600" b="1" dirty="0"/>
              <a:t>лежат </a:t>
            </a:r>
            <a:r>
              <a:rPr lang="ru-RU" sz="1600" b="1" dirty="0" smtClean="0"/>
              <a:t>в основе технологической компоновки</a:t>
            </a:r>
            <a:r>
              <a:rPr lang="ru-RU" sz="1600" b="1" dirty="0"/>
              <a:t>, </a:t>
            </a:r>
            <a:r>
              <a:rPr lang="ru-RU" sz="1600" b="1" dirty="0" smtClean="0"/>
              <a:t>поэтому </a:t>
            </a:r>
            <a:r>
              <a:rPr lang="ru-RU" sz="1600" b="1" dirty="0"/>
              <a:t>набор </a:t>
            </a:r>
            <a:r>
              <a:rPr lang="ru-RU" sz="1600" b="1" dirty="0" smtClean="0"/>
              <a:t>секций может быть разнообразен</a:t>
            </a:r>
            <a:r>
              <a:rPr lang="ru-RU" sz="1600" b="1" dirty="0"/>
              <a:t>.  </a:t>
            </a:r>
            <a:endParaRPr lang="ru-RU" sz="1600" b="1" dirty="0" smtClean="0"/>
          </a:p>
          <a:p>
            <a:r>
              <a:rPr lang="ru-RU" sz="1600" b="1" dirty="0" smtClean="0"/>
              <a:t>Секции могут быть смонтированы в </a:t>
            </a:r>
            <a:r>
              <a:rPr lang="ru-RU" sz="1600" b="1" dirty="0" err="1" smtClean="0"/>
              <a:t>двухярусном</a:t>
            </a:r>
            <a:r>
              <a:rPr lang="ru-RU" sz="1600" b="1" dirty="0"/>
              <a:t> </a:t>
            </a:r>
            <a:r>
              <a:rPr lang="ru-RU" sz="1600" b="1" dirty="0" smtClean="0"/>
              <a:t>исполнении</a:t>
            </a:r>
            <a:endParaRPr lang="ru-RU" sz="1600" b="1" dirty="0"/>
          </a:p>
          <a:p>
            <a:r>
              <a:rPr lang="ru-RU" sz="1600" b="1" dirty="0"/>
              <a:t>Размеры секций </a:t>
            </a:r>
            <a:r>
              <a:rPr lang="ru-RU" sz="1600" b="1" dirty="0" smtClean="0"/>
              <a:t>унифицированы и зависят от </a:t>
            </a:r>
            <a:r>
              <a:rPr lang="ru-RU" sz="1600" b="1" dirty="0"/>
              <a:t>расхода и скорости </a:t>
            </a:r>
            <a:r>
              <a:rPr lang="ru-RU" sz="1600" b="1" dirty="0" smtClean="0"/>
              <a:t>обрабатываемого воздуха</a:t>
            </a:r>
            <a:r>
              <a:rPr lang="ru-RU" sz="1600" b="1" dirty="0"/>
              <a:t>. </a:t>
            </a:r>
            <a:r>
              <a:rPr lang="ru-RU" sz="1600" b="1" dirty="0" smtClean="0"/>
              <a:t>Среди основных секций, </a:t>
            </a:r>
            <a:r>
              <a:rPr lang="ru-RU" sz="1600" b="1" dirty="0"/>
              <a:t>используемых </a:t>
            </a:r>
            <a:r>
              <a:rPr lang="ru-RU" sz="1600" b="1" dirty="0" smtClean="0"/>
              <a:t>при компоновке центрального кондиционера</a:t>
            </a:r>
            <a:r>
              <a:rPr lang="ru-RU" sz="1600" b="1" dirty="0"/>
              <a:t>: </a:t>
            </a:r>
            <a:r>
              <a:rPr lang="ru-RU" sz="1600" b="1" dirty="0" err="1" smtClean="0"/>
              <a:t>вентиляторная</a:t>
            </a:r>
            <a:r>
              <a:rPr lang="ru-RU" sz="1600" b="1" dirty="0"/>
              <a:t>, </a:t>
            </a:r>
            <a:r>
              <a:rPr lang="ru-RU" sz="1600" b="1" dirty="0" smtClean="0"/>
              <a:t>охлаждения</a:t>
            </a:r>
            <a:r>
              <a:rPr lang="ru-RU" sz="1600" b="1" dirty="0"/>
              <a:t>, </a:t>
            </a:r>
            <a:r>
              <a:rPr lang="ru-RU" sz="1600" b="1" dirty="0" smtClean="0"/>
              <a:t>нагрева</a:t>
            </a:r>
            <a:r>
              <a:rPr lang="ru-RU" sz="1600" b="1" dirty="0"/>
              <a:t>, </a:t>
            </a:r>
            <a:r>
              <a:rPr lang="ru-RU" sz="1600" b="1" dirty="0" smtClean="0"/>
              <a:t>увлажнения, </a:t>
            </a:r>
            <a:r>
              <a:rPr lang="ru-RU" sz="1600" b="1" dirty="0"/>
              <a:t>фильтрации</a:t>
            </a:r>
            <a:r>
              <a:rPr lang="ru-RU" sz="1600" b="1" dirty="0" smtClean="0"/>
              <a:t>, </a:t>
            </a:r>
            <a:r>
              <a:rPr lang="ru-RU" sz="1600" b="1" dirty="0" err="1"/>
              <a:t>шумоглушения</a:t>
            </a:r>
            <a:r>
              <a:rPr lang="ru-RU" sz="1600" b="1" dirty="0"/>
              <a:t> </a:t>
            </a:r>
            <a:r>
              <a:rPr lang="ru-RU" sz="1600" b="1" dirty="0" smtClean="0"/>
              <a:t>и </a:t>
            </a:r>
            <a:r>
              <a:rPr lang="ru-RU" sz="1600" b="1" dirty="0" err="1" smtClean="0"/>
              <a:t>теплоутилизации</a:t>
            </a:r>
            <a:r>
              <a:rPr lang="ru-RU" sz="1600" b="1" dirty="0"/>
              <a:t>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188" y="3573016"/>
            <a:ext cx="4989078" cy="3140968"/>
          </a:xfrm>
        </p:spPr>
        <p:txBody>
          <a:bodyPr>
            <a:noAutofit/>
          </a:bodyPr>
          <a:lstStyle/>
          <a:p>
            <a:r>
              <a:rPr lang="ru-RU" sz="1600" b="1" dirty="0"/>
              <a:t>Центральные </a:t>
            </a:r>
            <a:r>
              <a:rPr lang="ru-RU" sz="1600" b="1" dirty="0" smtClean="0"/>
              <a:t>кондиционеры - </a:t>
            </a:r>
            <a:r>
              <a:rPr lang="ru-RU" sz="1600" b="1" dirty="0" smtClean="0">
                <a:solidFill>
                  <a:srgbClr val="7030A0"/>
                </a:solidFill>
              </a:rPr>
              <a:t>неавтономные </a:t>
            </a:r>
            <a:r>
              <a:rPr lang="ru-RU" sz="1600" b="1" dirty="0">
                <a:solidFill>
                  <a:srgbClr val="7030A0"/>
                </a:solidFill>
              </a:rPr>
              <a:t>кондиционеры</a:t>
            </a:r>
            <a:r>
              <a:rPr lang="ru-RU" sz="1600" b="1" dirty="0"/>
              <a:t>, снабжаемые </a:t>
            </a:r>
            <a:r>
              <a:rPr lang="ru-RU" sz="1600" b="1" dirty="0" smtClean="0">
                <a:solidFill>
                  <a:srgbClr val="00B050"/>
                </a:solidFill>
              </a:rPr>
              <a:t>извне холодом </a:t>
            </a:r>
            <a:r>
              <a:rPr lang="ru-RU" sz="1600" b="1" dirty="0" smtClean="0"/>
              <a:t>(</a:t>
            </a:r>
            <a:r>
              <a:rPr lang="ru-RU" sz="1600" b="1" dirty="0"/>
              <a:t>подводом холодной воды или незамерзающих жидкостей</a:t>
            </a:r>
            <a:r>
              <a:rPr lang="ru-RU" sz="1600" b="1" dirty="0" smtClean="0"/>
              <a:t>), </a:t>
            </a:r>
            <a:r>
              <a:rPr lang="ru-RU" sz="1600" b="1" dirty="0" smtClean="0">
                <a:solidFill>
                  <a:srgbClr val="00B050"/>
                </a:solidFill>
              </a:rPr>
              <a:t>теплом</a:t>
            </a:r>
            <a:r>
              <a:rPr lang="ru-RU" sz="1600" b="1" dirty="0" smtClean="0"/>
              <a:t> </a:t>
            </a:r>
            <a:r>
              <a:rPr lang="ru-RU" sz="1600" b="1" dirty="0"/>
              <a:t>(подводом </a:t>
            </a:r>
            <a:r>
              <a:rPr lang="ru-RU" sz="1600" b="1" dirty="0" smtClean="0"/>
              <a:t>горячей </a:t>
            </a:r>
            <a:r>
              <a:rPr lang="ru-RU" sz="1600" b="1" dirty="0"/>
              <a:t>воды или пара) и </a:t>
            </a:r>
            <a:r>
              <a:rPr lang="ru-RU" sz="1600" b="1" dirty="0">
                <a:solidFill>
                  <a:srgbClr val="00B050"/>
                </a:solidFill>
              </a:rPr>
              <a:t>электроэнергией</a:t>
            </a:r>
            <a:r>
              <a:rPr lang="ru-RU" sz="1600" b="1" dirty="0"/>
              <a:t> для привода вентиляторов, </a:t>
            </a:r>
            <a:r>
              <a:rPr lang="ru-RU" sz="1600" b="1" dirty="0" smtClean="0"/>
              <a:t>насосов.  </a:t>
            </a:r>
            <a:endParaRPr lang="ru-RU" sz="1600" b="1" dirty="0"/>
          </a:p>
          <a:p>
            <a:r>
              <a:rPr lang="ru-RU" sz="1600" b="1" dirty="0"/>
              <a:t>Центральные </a:t>
            </a:r>
            <a:r>
              <a:rPr lang="ru-RU" sz="1600" b="1" dirty="0" smtClean="0"/>
              <a:t>кондиционеры предназначены для обслуживания нескольких помещений </a:t>
            </a:r>
            <a:r>
              <a:rPr lang="ru-RU" sz="1600" b="1" dirty="0"/>
              <a:t>или </a:t>
            </a:r>
            <a:r>
              <a:rPr lang="ru-RU" sz="1600" b="1" dirty="0" smtClean="0"/>
              <a:t>одного большого помещения</a:t>
            </a:r>
            <a:r>
              <a:rPr lang="ru-RU" sz="1600" b="1" dirty="0"/>
              <a:t>.  </a:t>
            </a:r>
            <a:endParaRPr lang="ru-RU" sz="1600" b="1" dirty="0" smtClean="0"/>
          </a:p>
          <a:p>
            <a:r>
              <a:rPr lang="ru-RU" sz="1600" b="1" dirty="0" smtClean="0"/>
              <a:t>Несколько центральных </a:t>
            </a:r>
            <a:r>
              <a:rPr lang="ru-RU" sz="1600" b="1" dirty="0"/>
              <a:t>кондиционеров обслуживают одно помещение больших </a:t>
            </a:r>
            <a:r>
              <a:rPr lang="ru-RU" sz="1600" b="1" dirty="0" smtClean="0"/>
              <a:t>размеров (театральный зал</a:t>
            </a:r>
            <a:r>
              <a:rPr lang="ru-RU" sz="1600" b="1" dirty="0"/>
              <a:t>, </a:t>
            </a:r>
            <a:r>
              <a:rPr lang="ru-RU" sz="1600" b="1" dirty="0" smtClean="0"/>
              <a:t>стадион</a:t>
            </a:r>
            <a:r>
              <a:rPr lang="ru-RU" sz="1600" b="1" dirty="0"/>
              <a:t>, </a:t>
            </a:r>
            <a:r>
              <a:rPr lang="ru-RU" sz="1600" b="1" dirty="0" smtClean="0"/>
              <a:t>производственных цех). 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064442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24" y="-35148"/>
            <a:ext cx="9144000" cy="51182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</a:t>
            </a:r>
            <a:r>
              <a:rPr lang="ru-RU" sz="3200" b="1" i="1" dirty="0" smtClean="0"/>
              <a:t>истемы </a:t>
            </a:r>
            <a:r>
              <a:rPr lang="ru-RU" sz="3200" b="1" i="1" dirty="0"/>
              <a:t>кондиционирования </a:t>
            </a:r>
          </a:p>
        </p:txBody>
      </p:sp>
      <p:graphicFrame>
        <p:nvGraphicFramePr>
          <p:cNvPr id="5" name="Объект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50246126"/>
              </p:ext>
            </p:extLst>
          </p:nvPr>
        </p:nvGraphicFramePr>
        <p:xfrm>
          <a:off x="0" y="476672"/>
          <a:ext cx="9143876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042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Центральные </a:t>
            </a:r>
            <a:r>
              <a:rPr lang="ru-RU" sz="4000" b="1" i="1" dirty="0" smtClean="0">
                <a:solidFill>
                  <a:srgbClr val="0070C0"/>
                </a:solidFill>
              </a:rPr>
              <a:t>СКВ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1659907"/>
              </p:ext>
            </p:extLst>
          </p:nvPr>
        </p:nvGraphicFramePr>
        <p:xfrm>
          <a:off x="0" y="548680"/>
          <a:ext cx="9144000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307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Местные </a:t>
            </a:r>
            <a:r>
              <a:rPr lang="ru-RU" sz="4000" b="1" i="1" dirty="0" smtClean="0">
                <a:solidFill>
                  <a:srgbClr val="0070C0"/>
                </a:solidFill>
              </a:rPr>
              <a:t>СКВ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990442"/>
              </p:ext>
            </p:extLst>
          </p:nvPr>
        </p:nvGraphicFramePr>
        <p:xfrm>
          <a:off x="0" y="548680"/>
          <a:ext cx="9144000" cy="6309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311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Автономные </a:t>
            </a:r>
            <a:r>
              <a:rPr lang="ru-RU" sz="4000" b="1" i="1" dirty="0" smtClean="0">
                <a:solidFill>
                  <a:srgbClr val="0070C0"/>
                </a:solidFill>
              </a:rPr>
              <a:t>СКВ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6030181"/>
              </p:ext>
            </p:extLst>
          </p:nvPr>
        </p:nvGraphicFramePr>
        <p:xfrm>
          <a:off x="0" y="476672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9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Неавтономные </a:t>
            </a:r>
            <a:r>
              <a:rPr lang="ru-RU" sz="4000" b="1" i="1" dirty="0" smtClean="0">
                <a:solidFill>
                  <a:srgbClr val="0070C0"/>
                </a:solidFill>
              </a:rPr>
              <a:t>СКВ</a:t>
            </a:r>
            <a:r>
              <a:rPr lang="ru-RU" sz="4000" b="1" i="1" dirty="0">
                <a:solidFill>
                  <a:srgbClr val="00B050"/>
                </a:solidFill>
              </a:rPr>
              <a:t> </a:t>
            </a:r>
            <a:r>
              <a:rPr lang="ru-RU" sz="4000" b="1" i="1" dirty="0" smtClean="0">
                <a:solidFill>
                  <a:srgbClr val="00B050"/>
                </a:solidFill>
              </a:rPr>
              <a:t>подразделяются: 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130006"/>
              </p:ext>
            </p:extLst>
          </p:nvPr>
        </p:nvGraphicFramePr>
        <p:xfrm>
          <a:off x="-36512" y="504056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193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2900" b="1" i="1" dirty="0">
                <a:solidFill>
                  <a:srgbClr val="FF0000"/>
                </a:solidFill>
              </a:rPr>
              <a:t>Однозональные </a:t>
            </a:r>
            <a:r>
              <a:rPr lang="ru-RU" sz="2900" b="1" i="1" dirty="0" smtClean="0">
                <a:solidFill>
                  <a:srgbClr val="FF0000"/>
                </a:solidFill>
              </a:rPr>
              <a:t>и многозональные центральные</a:t>
            </a:r>
            <a:r>
              <a:rPr lang="ru-RU" sz="2900" b="1" i="1" dirty="0">
                <a:solidFill>
                  <a:srgbClr val="FF0000"/>
                </a:solidFill>
              </a:rPr>
              <a:t> </a:t>
            </a:r>
            <a:r>
              <a:rPr lang="ru-RU" sz="2900" b="1" i="1" dirty="0" smtClean="0">
                <a:solidFill>
                  <a:srgbClr val="0070C0"/>
                </a:solidFill>
              </a:rPr>
              <a:t>СКВ</a:t>
            </a:r>
            <a:r>
              <a:rPr lang="ru-RU" sz="2900" b="1" i="1" dirty="0" smtClean="0">
                <a:solidFill>
                  <a:srgbClr val="00B050"/>
                </a:solidFill>
              </a:rPr>
              <a:t> </a:t>
            </a:r>
            <a:endParaRPr lang="ru-RU" sz="29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8485366"/>
              </p:ext>
            </p:extLst>
          </p:nvPr>
        </p:nvGraphicFramePr>
        <p:xfrm>
          <a:off x="-36512" y="504056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97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620688"/>
          </a:xfrm>
        </p:spPr>
        <p:txBody>
          <a:bodyPr>
            <a:noAutofit/>
          </a:bodyPr>
          <a:lstStyle/>
          <a:p>
            <a:r>
              <a:rPr lang="ru-RU" sz="2900" b="1" i="1" dirty="0" smtClean="0">
                <a:solidFill>
                  <a:srgbClr val="FF0000"/>
                </a:solidFill>
              </a:rPr>
              <a:t>Прямоточные и </a:t>
            </a:r>
            <a:r>
              <a:rPr lang="ru-RU" sz="2900" b="1" i="1" dirty="0" err="1" smtClean="0">
                <a:solidFill>
                  <a:srgbClr val="FF0000"/>
                </a:solidFill>
              </a:rPr>
              <a:t>рециркуляционные</a:t>
            </a:r>
            <a:r>
              <a:rPr lang="ru-RU" sz="2900" b="1" i="1" dirty="0" smtClean="0">
                <a:solidFill>
                  <a:srgbClr val="FF0000"/>
                </a:solidFill>
              </a:rPr>
              <a:t> </a:t>
            </a:r>
            <a:r>
              <a:rPr lang="ru-RU" sz="2900" b="1" i="1" dirty="0" smtClean="0">
                <a:solidFill>
                  <a:srgbClr val="0070C0"/>
                </a:solidFill>
              </a:rPr>
              <a:t>СКВ</a:t>
            </a:r>
            <a:r>
              <a:rPr lang="ru-RU" sz="2900" b="1" i="1" dirty="0" smtClean="0">
                <a:solidFill>
                  <a:srgbClr val="00B050"/>
                </a:solidFill>
              </a:rPr>
              <a:t> </a:t>
            </a:r>
            <a:endParaRPr lang="ru-RU" sz="2900" b="1" i="1" dirty="0">
              <a:solidFill>
                <a:srgbClr val="00B05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5823260"/>
              </p:ext>
            </p:extLst>
          </p:nvPr>
        </p:nvGraphicFramePr>
        <p:xfrm>
          <a:off x="-36512" y="504056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0486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76470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Согласно СНиП 2.04.05-91 *</a:t>
            </a:r>
            <a:r>
              <a:rPr lang="ru-RU" sz="2800" b="1" i="1" dirty="0" smtClean="0"/>
              <a:t>, кондиционирование воздуха по степени обеспечения условий </a:t>
            </a:r>
            <a:r>
              <a:rPr lang="ru-RU" sz="2800" b="1" i="1" dirty="0"/>
              <a:t>подразделяются </a:t>
            </a:r>
            <a:r>
              <a:rPr lang="ru-RU" sz="2800" b="1" i="1" dirty="0" smtClean="0"/>
              <a:t>на: </a:t>
            </a:r>
            <a:endParaRPr lang="ru-RU" sz="2800" b="1" i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7787471"/>
              </p:ext>
            </p:extLst>
          </p:nvPr>
        </p:nvGraphicFramePr>
        <p:xfrm>
          <a:off x="0" y="908720"/>
          <a:ext cx="9144000" cy="6381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080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2947</TotalTime>
  <Words>1444</Words>
  <Application>Microsoft Office PowerPoint</Application>
  <PresentationFormat>Экран (4:3)</PresentationFormat>
  <Paragraphs>95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Лекция 2</vt:lpstr>
      <vt:lpstr>Системы кондиционирования </vt:lpstr>
      <vt:lpstr>Центральные СКВ</vt:lpstr>
      <vt:lpstr>Местные СКВ</vt:lpstr>
      <vt:lpstr>Автономные СКВ</vt:lpstr>
      <vt:lpstr>Неавтономные СКВ подразделяются: </vt:lpstr>
      <vt:lpstr>Однозональные и многозональные центральные СКВ </vt:lpstr>
      <vt:lpstr>Прямоточные и рециркуляционные СКВ </vt:lpstr>
      <vt:lpstr>Согласно СНиП 2.04.05-91 *, кондиционирование воздуха по степени обеспечения условий подразделяются на: </vt:lpstr>
      <vt:lpstr>По давлению, создаваемому вентиляторами,  СКВ подразделяются на: </vt:lpstr>
      <vt:lpstr>Основные типы кондиционеров. Кондиционеры сплит-систем </vt:lpstr>
      <vt:lpstr>Применение сплит-систем  </vt:lpstr>
      <vt:lpstr>Канальные кондиционеры и кондиционеры сплит-систем с приточной вентиляцией</vt:lpstr>
      <vt:lpstr>Системы кондиционирования воздуха с чиллерами и фанкойлами</vt:lpstr>
      <vt:lpstr>Крышные  кондиционеры</vt:lpstr>
      <vt:lpstr>Центральные кондиционеры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Разработка планировки и расчёт стоимости ремонта кухни – столовой.</dc:title>
  <dc:creator>ANDREY</dc:creator>
  <cp:lastModifiedBy>валера</cp:lastModifiedBy>
  <cp:revision>413</cp:revision>
  <dcterms:created xsi:type="dcterms:W3CDTF">2021-02-07T14:11:27Z</dcterms:created>
  <dcterms:modified xsi:type="dcterms:W3CDTF">2023-10-21T06:09:52Z</dcterms:modified>
</cp:coreProperties>
</file>